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handoutMasterIdLst>
    <p:handoutMasterId r:id="rId61"/>
  </p:handoutMasterIdLst>
  <p:sldIdLst>
    <p:sldId id="257" r:id="rId2"/>
    <p:sldId id="329" r:id="rId3"/>
    <p:sldId id="514" r:id="rId4"/>
    <p:sldId id="516" r:id="rId5"/>
    <p:sldId id="515" r:id="rId6"/>
    <p:sldId id="262" r:id="rId7"/>
    <p:sldId id="376" r:id="rId8"/>
    <p:sldId id="377" r:id="rId9"/>
    <p:sldId id="378" r:id="rId10"/>
    <p:sldId id="379" r:id="rId11"/>
    <p:sldId id="380" r:id="rId12"/>
    <p:sldId id="381" r:id="rId13"/>
    <p:sldId id="571" r:id="rId14"/>
    <p:sldId id="382" r:id="rId15"/>
    <p:sldId id="383" r:id="rId16"/>
    <p:sldId id="384" r:id="rId17"/>
    <p:sldId id="385" r:id="rId18"/>
    <p:sldId id="386" r:id="rId19"/>
    <p:sldId id="387" r:id="rId20"/>
    <p:sldId id="388" r:id="rId21"/>
    <p:sldId id="389" r:id="rId22"/>
    <p:sldId id="476" r:id="rId23"/>
    <p:sldId id="391" r:id="rId24"/>
    <p:sldId id="477" r:id="rId25"/>
    <p:sldId id="393" r:id="rId26"/>
    <p:sldId id="394" r:id="rId27"/>
    <p:sldId id="395" r:id="rId28"/>
    <p:sldId id="396" r:id="rId29"/>
    <p:sldId id="397"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413" r:id="rId44"/>
    <p:sldId id="478" r:id="rId45"/>
    <p:sldId id="415" r:id="rId46"/>
    <p:sldId id="416" r:id="rId47"/>
    <p:sldId id="412" r:id="rId48"/>
    <p:sldId id="417" r:id="rId49"/>
    <p:sldId id="418" r:id="rId50"/>
    <p:sldId id="419" r:id="rId51"/>
    <p:sldId id="420" r:id="rId52"/>
    <p:sldId id="421" r:id="rId53"/>
    <p:sldId id="422" r:id="rId54"/>
    <p:sldId id="423" r:id="rId55"/>
    <p:sldId id="424" r:id="rId56"/>
    <p:sldId id="425" r:id="rId57"/>
    <p:sldId id="426" r:id="rId58"/>
    <p:sldId id="297" r:id="rId5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showGuides="1">
      <p:cViewPr varScale="1">
        <p:scale>
          <a:sx n="67" d="100"/>
          <a:sy n="67" d="100"/>
        </p:scale>
        <p:origin x="748" y="108"/>
      </p:cViewPr>
      <p:guideLst>
        <p:guide orient="horz" pos="2162"/>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png"/><Relationship Id="rId5" Type="http://schemas.openxmlformats.org/officeDocument/2006/relationships/tags" Target="../tags/tag8.xml"/><Relationship Id="rId10" Type="http://schemas.openxmlformats.org/officeDocument/2006/relationships/slideLayout" Target="../slideLayouts/slideLayout1.xml"/><Relationship Id="rId4" Type="http://schemas.openxmlformats.org/officeDocument/2006/relationships/tags" Target="../tags/tag7.xml"/><Relationship Id="rId9"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39800" y="2428875"/>
            <a:ext cx="4036695" cy="2553335"/>
          </a:xfrm>
          <a:prstGeom prst="rect">
            <a:avLst/>
          </a:prstGeom>
          <a:noFill/>
        </p:spPr>
        <p:txBody>
          <a:bodyPr wrap="square" rtlCol="0">
            <a:spAutoFit/>
          </a:bodyPr>
          <a:lstStyle/>
          <a:p>
            <a:pPr algn="ctr"/>
            <a:r>
              <a:rPr lang="zh-CN" altLang="en-US" sz="4000" dirty="0">
                <a:solidFill>
                  <a:srgbClr val="002B41"/>
                </a:solidFill>
                <a:latin typeface="Impact" panose="020B0806030902050204" pitchFamily="34" charset="0"/>
                <a:ea typeface="微软雅黑" panose="020B0503020204020204" charset="-122"/>
              </a:rPr>
              <a:t>G18小组</a:t>
            </a:r>
          </a:p>
          <a:p>
            <a:pPr algn="ctr"/>
            <a:r>
              <a:rPr lang="zh-CN" altLang="en-US" sz="6000" dirty="0">
                <a:solidFill>
                  <a:srgbClr val="002B41"/>
                </a:solidFill>
                <a:latin typeface="微软雅黑" panose="020B0503020204020204" charset="-122"/>
                <a:ea typeface="微软雅黑" panose="020B0503020204020204" charset="-122"/>
              </a:rPr>
              <a:t>课程大作业评审</a:t>
            </a:r>
          </a:p>
        </p:txBody>
      </p:sp>
      <p:sp>
        <p:nvSpPr>
          <p:cNvPr id="8" name="PA_Line 15"/>
          <p:cNvSpPr>
            <a:spLocks noChangeShapeType="1"/>
          </p:cNvSpPr>
          <p:nvPr>
            <p:custDataLst>
              <p:tags r:id="rId2"/>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PA_Line 16"/>
          <p:cNvSpPr>
            <a:spLocks noChangeShapeType="1"/>
          </p:cNvSpPr>
          <p:nvPr>
            <p:custDataLst>
              <p:tags r:id="rId3"/>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PA_Line 17"/>
          <p:cNvSpPr>
            <a:spLocks noChangeShapeType="1"/>
          </p:cNvSpPr>
          <p:nvPr>
            <p:custDataLst>
              <p:tags r:id="rId4"/>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PA_Line 18"/>
          <p:cNvSpPr>
            <a:spLocks noChangeShapeType="1"/>
          </p:cNvSpPr>
          <p:nvPr>
            <p:custDataLst>
              <p:tags r:id="rId5"/>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 name="PA_椭圆 19"/>
          <p:cNvSpPr>
            <a:spLocks noChangeArrowheads="1"/>
          </p:cNvSpPr>
          <p:nvPr>
            <p:custDataLst>
              <p:tags r:id="rId6"/>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3" name="PA_椭圆 20"/>
          <p:cNvSpPr>
            <a:spLocks noChangeArrowheads="1"/>
          </p:cNvSpPr>
          <p:nvPr>
            <p:custDataLst>
              <p:tags r:id="rId7"/>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sp>
        <p:nvSpPr>
          <p:cNvPr id="14" name="PA_任意多边形 5"/>
          <p:cNvSpPr/>
          <p:nvPr>
            <p:custDataLst>
              <p:tags r:id="rId8"/>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latin typeface="Calibri" panose="020F0502020204030204" pitchFamily="34" charset="0"/>
              <a:ea typeface="宋体" panose="02010600030101010101" pitchFamily="2" charset="-122"/>
            </a:endParaRPr>
          </a:p>
        </p:txBody>
      </p:sp>
      <p:sp>
        <p:nvSpPr>
          <p:cNvPr id="15" name="PA_椭圆 19"/>
          <p:cNvSpPr>
            <a:spLocks noChangeArrowheads="1"/>
          </p:cNvSpPr>
          <p:nvPr>
            <p:custDataLst>
              <p:tags r:id="rId9"/>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p>
        </p:txBody>
      </p:sp>
      <p:pic>
        <p:nvPicPr>
          <p:cNvPr id="4" name="图片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26390" y="206375"/>
            <a:ext cx="1836420" cy="1824990"/>
          </a:xfrm>
          <a:prstGeom prst="rect">
            <a:avLst/>
          </a:prstGeom>
          <a:noFill/>
          <a:ln>
            <a:no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是否采用了配置管理工具进行文档的版本管理？效果如何？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搜狗截图20190115123424"/>
          <p:cNvPicPr>
            <a:picLocks noChangeAspect="1"/>
          </p:cNvPicPr>
          <p:nvPr/>
        </p:nvPicPr>
        <p:blipFill>
          <a:blip r:embed="rId2"/>
          <a:stretch>
            <a:fillRect/>
          </a:stretch>
        </p:blipFill>
        <p:spPr>
          <a:xfrm>
            <a:off x="97790" y="2303780"/>
            <a:ext cx="11981180" cy="26587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8.</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是否及时根据项目的进展情况，进行相关文档的更新？并能追溯相关历史信息？</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979805" y="1793875"/>
            <a:ext cx="9852025" cy="3881755"/>
          </a:xfrm>
          <a:prstGeom prst="rect">
            <a:avLst/>
          </a:prstGeom>
        </p:spPr>
      </p:pic>
      <p:pic>
        <p:nvPicPr>
          <p:cNvPr id="6" name="图片 5"/>
          <p:cNvPicPr>
            <a:picLocks noChangeAspect="1"/>
          </p:cNvPicPr>
          <p:nvPr/>
        </p:nvPicPr>
        <p:blipFill>
          <a:blip r:embed="rId3"/>
          <a:stretch>
            <a:fillRect/>
          </a:stretch>
        </p:blipFill>
        <p:spPr>
          <a:xfrm>
            <a:off x="2773045" y="1139190"/>
            <a:ext cx="6637020" cy="5585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9.</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需求项目计划的WBS结构是否合理？是否涵盖项目的5个阶段、需求工程的2个阶段？</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1"/>
          <p:cNvPicPr>
            <a:picLocks noChangeAspect="1"/>
          </p:cNvPicPr>
          <p:nvPr/>
        </p:nvPicPr>
        <p:blipFill>
          <a:blip r:embed="rId2"/>
          <a:stretch>
            <a:fillRect/>
          </a:stretch>
        </p:blipFill>
        <p:spPr>
          <a:xfrm>
            <a:off x="2456180" y="78740"/>
            <a:ext cx="6638290" cy="6700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2"/>
          <p:cNvPicPr>
            <a:picLocks noChangeAspect="1"/>
          </p:cNvPicPr>
          <p:nvPr/>
        </p:nvPicPr>
        <p:blipFill>
          <a:blip r:embed="rId2"/>
          <a:stretch>
            <a:fillRect/>
          </a:stretch>
        </p:blipFill>
        <p:spPr>
          <a:xfrm>
            <a:off x="1224915" y="29210"/>
            <a:ext cx="10710545" cy="6800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10.</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需求计划中是否明确的给每个组员分配了任务？分配是否合理？</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内容占位符 6"/>
          <p:cNvPicPr>
            <a:picLocks noGrp="1" noChangeAspect="1"/>
          </p:cNvPicPr>
          <p:nvPr>
            <p:ph idx="1"/>
          </p:nvPr>
        </p:nvPicPr>
        <p:blipFill>
          <a:blip r:embed="rId2"/>
          <a:stretch>
            <a:fillRect/>
          </a:stretch>
        </p:blipFill>
        <p:spPr>
          <a:xfrm>
            <a:off x="2839085" y="1429385"/>
            <a:ext cx="6329680" cy="5309870"/>
          </a:xfrm>
          <a:prstGeom prst="rect">
            <a:avLst/>
          </a:prstGeom>
        </p:spPr>
      </p:pic>
      <p:pic>
        <p:nvPicPr>
          <p:cNvPr id="9" name="图片 8" descr="搜狗截图20190115213327"/>
          <p:cNvPicPr>
            <a:picLocks noChangeAspect="1"/>
          </p:cNvPicPr>
          <p:nvPr/>
        </p:nvPicPr>
        <p:blipFill>
          <a:blip r:embed="rId3"/>
          <a:stretch>
            <a:fillRect/>
          </a:stretch>
        </p:blipFill>
        <p:spPr>
          <a:xfrm>
            <a:off x="2053590" y="1429385"/>
            <a:ext cx="8085455" cy="5339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11.</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是否采用了Project工具绘制了GANTT图？是否准确？在相应的网络图中，是否明确了里程碑？</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409575" y="1903730"/>
            <a:ext cx="11332845" cy="3372485"/>
          </a:xfrm>
          <a:prstGeom prst="rect">
            <a:avLst/>
          </a:prstGeom>
        </p:spPr>
      </p:pic>
      <p:pic>
        <p:nvPicPr>
          <p:cNvPr id="6" name="图片 5"/>
          <p:cNvPicPr>
            <a:picLocks noChangeAspect="1"/>
          </p:cNvPicPr>
          <p:nvPr/>
        </p:nvPicPr>
        <p:blipFill>
          <a:blip r:embed="rId3"/>
          <a:stretch>
            <a:fillRect/>
          </a:stretch>
        </p:blipFill>
        <p:spPr>
          <a:xfrm>
            <a:off x="409575" y="1706245"/>
            <a:ext cx="11332210" cy="4983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12.</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需求计划中是否包含了项目计划的必要子计划？比如：风险、人力资源、预算等等</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搜狗截图20190113150814"/>
          <p:cNvPicPr>
            <a:picLocks noChangeAspect="1"/>
          </p:cNvPicPr>
          <p:nvPr/>
        </p:nvPicPr>
        <p:blipFill>
          <a:blip r:embed="rId2"/>
          <a:stretch>
            <a:fillRect/>
          </a:stretch>
        </p:blipFill>
        <p:spPr>
          <a:xfrm>
            <a:off x="4613910" y="2234565"/>
            <a:ext cx="2583180" cy="20961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最终的计划中是否存在与实际情况的偏差？是否有资源分配不平均或人员过载的情况？为什么？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4125595" y="2280920"/>
            <a:ext cx="4404360" cy="28860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14.</a:t>
            </a:r>
            <a:r>
              <a:rPr lang="zh-CN" altLang="en-US" sz="4400" b="0">
                <a:effectLst/>
                <a:latin typeface="微软雅黑" panose="020B0503020204020204" charset="-122"/>
                <a:ea typeface="微软雅黑" panose="020B0503020204020204" charset="-122"/>
                <a:cs typeface="微软雅黑" panose="020B0503020204020204" charset="-122"/>
                <a:sym typeface="+mn-ea"/>
              </a:rPr>
              <a:t>是否提交了Vision &amp; Scope文档？是否采用了Context Diagram？内容是否完整？ </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a:xfrm>
            <a:off x="647700" y="1825625"/>
            <a:ext cx="10515600" cy="4808220"/>
          </a:xfrm>
        </p:spPr>
        <p:txBody>
          <a:bodyPr>
            <a:normAutofit/>
          </a:bodyPr>
          <a:lstStyle/>
          <a:p>
            <a:pPr marL="0" indent="0">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为了让老师和学生更为及时有效地沟通，让学生获得更多的学习资源，也为一些没有选择这门课程但是对这门课程有兴趣的同学提供一个了解和学习的平台，以便让他们考虑到时要不要选修这门课程。出于这些考虑，我们构思做一个软件工程教学、学习和交流的网站。</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随着网络的发达，网络环境下的教育不仅是教育信息化的必然产物，也是教育改革发展的必然走向。网络化学习，即通过因特网或其他数字化内容进行学习交流和教学，可以充分利用现代信息技术所提供的丰富资源，实现一种全新的学习交流方式。这种学习交流方式将改变传统教学中的师生关系和教师的作用，改变教学结构和教学本质。这种教育方式将成为教育改革和人才培养的重要途径之一。</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在这一大背景下，提供教学、学习和交流的网站应运而生。网络化的学习更有利于师生间的交流，而且既能激发学生的学习兴趣，又便于教师发布信息。</a:t>
            </a:r>
            <a:endParaRPr lang="zh-CN" altLang="en-US"/>
          </a:p>
        </p:txBody>
      </p:sp>
      <p:pic>
        <p:nvPicPr>
          <p:cNvPr id="3" name="图片 2" descr="1"/>
          <p:cNvPicPr>
            <a:picLocks noChangeAspect="1"/>
          </p:cNvPicPr>
          <p:nvPr/>
        </p:nvPicPr>
        <p:blipFill>
          <a:blip r:embed="rId2"/>
          <a:stretch>
            <a:fillRect/>
          </a:stretch>
        </p:blipFill>
        <p:spPr>
          <a:xfrm>
            <a:off x="3375660" y="1310640"/>
            <a:ext cx="6515100" cy="518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8180" y="-13335"/>
            <a:ext cx="10515600" cy="1325563"/>
          </a:xfrm>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15.</a:t>
            </a:r>
            <a:r>
              <a:rPr lang="zh-CN" altLang="en-US" sz="4400" b="0">
                <a:effectLst/>
                <a:latin typeface="微软雅黑" panose="020B0503020204020204" charset="-122"/>
                <a:ea typeface="微软雅黑" panose="020B0503020204020204" charset="-122"/>
                <a:cs typeface="微软雅黑" panose="020B0503020204020204" charset="-122"/>
                <a:sym typeface="+mn-ea"/>
              </a:rPr>
              <a:t>是否识别了用户群？找到了相关的用户代表？明确了相关职责？</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内容占位符 2"/>
          <p:cNvGraphicFramePr>
            <a:graphicFrameLocks noGrp="1"/>
          </p:cNvGraphicFramePr>
          <p:nvPr>
            <p:ph idx="1"/>
          </p:nvPr>
        </p:nvGraphicFramePr>
        <p:xfrm>
          <a:off x="838200" y="1287145"/>
          <a:ext cx="10515600" cy="5519420"/>
        </p:xfrm>
        <a:graphic>
          <a:graphicData uri="http://schemas.openxmlformats.org/drawingml/2006/table">
            <a:tbl>
              <a:tblPr firstRow="1" bandRow="1">
                <a:tableStyleId>{5940675A-B579-460E-94D1-54222C63F5DA}</a:tableStyleId>
              </a:tblPr>
              <a:tblGrid>
                <a:gridCol w="983615">
                  <a:extLst>
                    <a:ext uri="{9D8B030D-6E8A-4147-A177-3AD203B41FA5}">
                      <a16:colId xmlns:a16="http://schemas.microsoft.com/office/drawing/2014/main" val="20000"/>
                    </a:ext>
                  </a:extLst>
                </a:gridCol>
                <a:gridCol w="1143635">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gridCol w="2404110">
                  <a:extLst>
                    <a:ext uri="{9D8B030D-6E8A-4147-A177-3AD203B41FA5}">
                      <a16:colId xmlns:a16="http://schemas.microsoft.com/office/drawing/2014/main" val="20003"/>
                    </a:ext>
                  </a:extLst>
                </a:gridCol>
                <a:gridCol w="2395220">
                  <a:extLst>
                    <a:ext uri="{9D8B030D-6E8A-4147-A177-3AD203B41FA5}">
                      <a16:colId xmlns:a16="http://schemas.microsoft.com/office/drawing/2014/main" val="20004"/>
                    </a:ext>
                  </a:extLst>
                </a:gridCol>
                <a:gridCol w="2395220">
                  <a:extLst>
                    <a:ext uri="{9D8B030D-6E8A-4147-A177-3AD203B41FA5}">
                      <a16:colId xmlns:a16="http://schemas.microsoft.com/office/drawing/2014/main" val="20005"/>
                    </a:ext>
                  </a:extLst>
                </a:gridCol>
              </a:tblGrid>
              <a:tr h="30353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用户分类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理由</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职责</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联系方式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1450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教师用户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杨枨老师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关键用户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项目是杨枨老师布置的，杨枨老师作为教师用户代表可以清楚的反应教师用户的需求，同时杨枨老师作为项目的下达者，他比较清楚项目的内容及要求。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同分析师交流与沟通，提出教师方的需求，在开发过程中发现和总结存在的问题和弊端并审查最终结果。</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yangc@zucc.edu.cn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188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学生代表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王安栋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作为本专业的学生，能更清楚的了解自己对该方面的知识欠缺什么需要什么，且约谈容易。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从学生的角度探讨决定并提出学生方的需求。</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31601407</a:t>
                      </a:r>
                      <a:r>
                        <a:rPr lang="en-US" sz="1400" b="0">
                          <a:latin typeface="Calibri" panose="020F0502020204030204" pitchFamily="34" charset="0"/>
                          <a:cs typeface="Calibri" panose="020F0502020204030204" pitchFamily="34" charset="0"/>
                        </a:rPr>
                        <a:t>@stu.zucc.edu.cn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6765">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游客代表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何力栋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直接用户</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作为未接触过该学科但对该学科有一定兴趣的学生，约谈容易。</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以游客的角度总结游客方的需求并提出。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31602039</a:t>
                      </a:r>
                      <a:r>
                        <a:rPr lang="en-US" sz="1400" b="0">
                          <a:latin typeface="Calibri" panose="020F0502020204030204" pitchFamily="34" charset="0"/>
                          <a:cs typeface="Calibri" panose="020F0502020204030204" pitchFamily="34" charset="0"/>
                        </a:rPr>
                        <a:t>@stu.zucc.edu.cn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56615">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管理员代表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潘琳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管理员</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提供管理员用户的需求，参与整个需求开发阶段，能够不断提供自己的意见和建议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以管理员的角度总结游客方的需求并提出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15988157341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6130">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开发代表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刘向辉</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solidFill>
                            <a:srgbClr val="FF0000"/>
                          </a:solidFill>
                          <a:latin typeface="宋体" panose="02010600030101010101" pitchFamily="2" charset="-122"/>
                          <a:ea typeface="宋体" panose="02010600030101010101" pitchFamily="2" charset="-122"/>
                          <a:cs typeface="宋体" panose="02010600030101010101" pitchFamily="2" charset="-122"/>
                        </a:rPr>
                        <a:t>技术开发人员</a:t>
                      </a:r>
                      <a:endParaRPr lang="en-US" altLang="en-US" sz="1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根据各用户代表提供的需求，参照技术实现的难度给出建议</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以开发代表的角度总结游客方的需求并提出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宋体" panose="02010600030101010101" pitchFamily="2" charset="-122"/>
                          <a:ea typeface="宋体" panose="02010600030101010101" pitchFamily="2" charset="-122"/>
                          <a:cs typeface="宋体" panose="02010600030101010101" pitchFamily="2" charset="-122"/>
                        </a:rPr>
                        <a:t>31601401@zucc</a:t>
                      </a:r>
                      <a:r>
                        <a:rPr lang="en-US" sz="1400" b="0">
                          <a:latin typeface="Calibri" panose="020F0502020204030204" pitchFamily="34" charset="0"/>
                          <a:cs typeface="Calibri" panose="020F0502020204030204" pitchFamily="34" charset="0"/>
                        </a:rPr>
                        <a:t>.edu.cn</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0">
                <a:effectLst/>
                <a:latin typeface="微软雅黑" panose="020B0503020204020204" charset="-122"/>
                <a:ea typeface="微软雅黑" panose="020B0503020204020204" charset="-122"/>
                <a:cs typeface="微软雅黑" panose="020B0503020204020204" charset="-122"/>
              </a:rPr>
              <a:t>目录</a:t>
            </a:r>
          </a:p>
        </p:txBody>
      </p:sp>
      <p:sp>
        <p:nvSpPr>
          <p:cNvPr id="5" name="内容占位符 4"/>
          <p:cNvSpPr>
            <a:spLocks noGrp="1"/>
          </p:cNvSpPr>
          <p:nvPr>
            <p:ph idx="1"/>
          </p:nvPr>
        </p:nvSpPr>
        <p:spPr>
          <a:xfrm>
            <a:off x="647700" y="1825625"/>
            <a:ext cx="10515600" cy="4925695"/>
          </a:xfrm>
        </p:spPr>
        <p:txBody>
          <a:bodyPr>
            <a:normAutofit/>
          </a:bodyPr>
          <a:lstStyle/>
          <a:p>
            <a:pPr marL="0" indent="0">
              <a:buNone/>
            </a:pPr>
            <a:r>
              <a:rPr lang="zh-CN" altLang="en-US" sz="3200">
                <a:solidFill>
                  <a:schemeClr val="tx1"/>
                </a:solidFill>
                <a:latin typeface="微软雅黑" panose="020B0503020204020204" charset="-122"/>
                <a:ea typeface="微软雅黑" panose="020B0503020204020204" charset="-122"/>
                <a:cs typeface="微软雅黑" panose="020B0503020204020204" charset="-122"/>
                <a:sym typeface="+mn-ea"/>
              </a:rPr>
              <a:t>为了便于评审，该</a:t>
            </a:r>
            <a:r>
              <a:rPr lang="en-US" altLang="zh-CN" sz="3200">
                <a:solidFill>
                  <a:schemeClr val="tx1"/>
                </a:solidFill>
                <a:latin typeface="微软雅黑" panose="020B0503020204020204" charset="-122"/>
                <a:ea typeface="微软雅黑" panose="020B0503020204020204" charset="-122"/>
                <a:cs typeface="微软雅黑" panose="020B0503020204020204" charset="-122"/>
                <a:sym typeface="+mn-ea"/>
              </a:rPr>
              <a:t>PPT</a:t>
            </a:r>
            <a:r>
              <a:rPr lang="zh-CN" altLang="en-US" sz="3200">
                <a:solidFill>
                  <a:schemeClr val="tx1"/>
                </a:solidFill>
                <a:latin typeface="微软雅黑" panose="020B0503020204020204" charset="-122"/>
                <a:ea typeface="微软雅黑" panose="020B0503020204020204" charset="-122"/>
                <a:cs typeface="微软雅黑" panose="020B0503020204020204" charset="-122"/>
                <a:sym typeface="+mn-ea"/>
              </a:rPr>
              <a:t>顺序完全根据评审表顺序排序</a:t>
            </a:r>
            <a:endParaRPr lang="zh-CN" altLang="en-US" sz="32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16.</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是否对用户群和用户代表进行了分类？</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内容占位符 2"/>
          <p:cNvGraphicFramePr>
            <a:graphicFrameLocks noGrp="1"/>
          </p:cNvGraphicFramePr>
          <p:nvPr>
            <p:ph idx="1"/>
          </p:nvPr>
        </p:nvGraphicFramePr>
        <p:xfrm>
          <a:off x="6704330" y="2682240"/>
          <a:ext cx="4948555" cy="1493520"/>
        </p:xfrm>
        <a:graphic>
          <a:graphicData uri="http://schemas.openxmlformats.org/drawingml/2006/table">
            <a:tbl>
              <a:tblPr firstRow="1" bandRow="1">
                <a:tableStyleId>{5940675A-B579-460E-94D1-54222C63F5DA}</a:tableStyleId>
              </a:tblPr>
              <a:tblGrid>
                <a:gridCol w="2473325">
                  <a:extLst>
                    <a:ext uri="{9D8B030D-6E8A-4147-A177-3AD203B41FA5}">
                      <a16:colId xmlns:a16="http://schemas.microsoft.com/office/drawing/2014/main" val="20000"/>
                    </a:ext>
                  </a:extLst>
                </a:gridCol>
                <a:gridCol w="2475230">
                  <a:extLst>
                    <a:ext uri="{9D8B030D-6E8A-4147-A177-3AD203B41FA5}">
                      <a16:colId xmlns:a16="http://schemas.microsoft.com/office/drawing/2014/main" val="20001"/>
                    </a:ext>
                  </a:extLst>
                </a:gridCol>
              </a:tblGrid>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用户</a:t>
                      </a:r>
                      <a:r>
                        <a:rPr lang="zh-CN" altLang="en-US" sz="1400" b="0">
                          <a:latin typeface="微软雅黑" panose="020B0503020204020204" charset="-122"/>
                          <a:ea typeface="微软雅黑" panose="020B0503020204020204" charset="-122"/>
                          <a:cs typeface="宋体" panose="02010600030101010101" pitchFamily="2" charset="-122"/>
                        </a:rPr>
                        <a:t>名</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用户代表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项目下达者（客户）</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杨枨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教师</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杨枨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王安栋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管理员</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400" b="0">
                          <a:latin typeface="微软雅黑" panose="020B0503020204020204" charset="-122"/>
                          <a:ea typeface="微软雅黑" panose="020B0503020204020204" charset="-122"/>
                          <a:cs typeface="宋体" panose="02010600030101010101" pitchFamily="2" charset="-122"/>
                        </a:rPr>
                        <a:t>潘琳</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开发人员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刘向辉</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400" b="0">
                          <a:latin typeface="微软雅黑" panose="020B0503020204020204" charset="-122"/>
                          <a:ea typeface="微软雅黑" panose="020B0503020204020204" charset="-122"/>
                          <a:cs typeface="宋体" panose="02010600030101010101" pitchFamily="2" charset="-122"/>
                        </a:rPr>
                        <a:t>何力栋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6" name="表格 5"/>
          <p:cNvGraphicFramePr/>
          <p:nvPr/>
        </p:nvGraphicFramePr>
        <p:xfrm>
          <a:off x="577532" y="1442085"/>
          <a:ext cx="5411788" cy="554736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21336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用户名</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描述</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项目下达者（客户）</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项目下达者主要是向网站开发人员提供需求以及相关建议。</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教师</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网站需要有教师介绍，教师可以管理自己的课程内容，能执行管理课程信息、发布通知、课程论坛管理、修改课程链接、开设答疑等。也能查看其它课程教师信息，进入总网站论坛等。</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学生用户使用该网站，可以查看自己关注的课程内容，下载相关课件，能及时看到教师的相关通知，参与课程讨论以及总论坛讨论。</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管理员</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网站会根据相关情况设置管理员。管理员管理网站所有的资源备份，他们需要更新老师的友情链接，查看各板块的留言信息，对课程教师学生信息进行管理、对新用户注册和课程进行相关审核等。</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微软雅黑" panose="020B0503020204020204" charset="-122"/>
                          <a:ea typeface="微软雅黑" panose="020B0503020204020204" charset="-122"/>
                          <a:cs typeface="宋体" panose="02010600030101010101" pitchFamily="2" charset="-122"/>
                        </a:rPr>
                        <a:t>游客能浏览网站的首页内容，可以对该网站功能有个大致的了解。</a:t>
                      </a:r>
                      <a:endParaRPr lang="en-US" altLang="en-US" sz="14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开发者</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1400" b="0">
                          <a:latin typeface="微软雅黑" panose="020B0503020204020204" charset="-122"/>
                          <a:ea typeface="微软雅黑" panose="020B0503020204020204" charset="-122"/>
                          <a:cs typeface="宋体" panose="02010600030101010101" pitchFamily="2" charset="-122"/>
                        </a:rPr>
                        <a:t>开发软件工程系列网站及相应</a:t>
                      </a:r>
                      <a:r>
                        <a:rPr lang="en-US" altLang="zh-CN" sz="1400" b="0">
                          <a:latin typeface="微软雅黑" panose="020B0503020204020204" charset="-122"/>
                          <a:ea typeface="微软雅黑" panose="020B0503020204020204" charset="-122"/>
                          <a:cs typeface="宋体" panose="02010600030101010101" pitchFamily="2" charset="-122"/>
                        </a:rPr>
                        <a:t>APP</a:t>
                      </a:r>
                      <a:r>
                        <a:rPr lang="zh-CN" altLang="en-US" sz="1400" b="0">
                          <a:latin typeface="微软雅黑" panose="020B0503020204020204" charset="-122"/>
                          <a:ea typeface="微软雅黑" panose="020B0503020204020204" charset="-122"/>
                          <a:cs typeface="宋体" panose="02010600030101010101" pitchFamily="2" charset="-122"/>
                        </a:rPr>
                        <a:t>的人员</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2"/>
          <a:stretch>
            <a:fillRect/>
          </a:stretch>
        </p:blipFill>
        <p:spPr>
          <a:xfrm>
            <a:off x="7000240" y="1442085"/>
            <a:ext cx="3307080" cy="9448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17.</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是否对每个用户代表都进行了需求获取和确认？ </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23" name="图片 22" descr="2019-01-01 193354"/>
          <p:cNvPicPr>
            <a:picLocks noChangeAspect="1"/>
          </p:cNvPicPr>
          <p:nvPr/>
        </p:nvPicPr>
        <p:blipFill>
          <a:blip r:embed="rId2"/>
          <a:stretch>
            <a:fillRect/>
          </a:stretch>
        </p:blipFill>
        <p:spPr>
          <a:xfrm>
            <a:off x="2986405" y="946150"/>
            <a:ext cx="9375140" cy="4366895"/>
          </a:xfrm>
          <a:prstGeom prst="rect">
            <a:avLst/>
          </a:prstGeom>
        </p:spPr>
      </p:pic>
      <p:pic>
        <p:nvPicPr>
          <p:cNvPr id="24" name="图片 23"/>
          <p:cNvPicPr>
            <a:picLocks noChangeAspect="1"/>
          </p:cNvPicPr>
          <p:nvPr/>
        </p:nvPicPr>
        <p:blipFill>
          <a:blip r:embed="rId3"/>
          <a:stretch>
            <a:fillRect/>
          </a:stretch>
        </p:blipFill>
        <p:spPr>
          <a:xfrm>
            <a:off x="2986405" y="1337945"/>
            <a:ext cx="7526655" cy="5512435"/>
          </a:xfrm>
          <a:prstGeom prst="rect">
            <a:avLst/>
          </a:prstGeom>
        </p:spPr>
      </p:pic>
      <p:pic>
        <p:nvPicPr>
          <p:cNvPr id="25" name="图片 24"/>
          <p:cNvPicPr>
            <a:picLocks noChangeAspect="1"/>
          </p:cNvPicPr>
          <p:nvPr/>
        </p:nvPicPr>
        <p:blipFill>
          <a:blip r:embed="rId4"/>
          <a:stretch>
            <a:fillRect/>
          </a:stretch>
        </p:blipFill>
        <p:spPr>
          <a:xfrm>
            <a:off x="2986405" y="1621790"/>
            <a:ext cx="7444740" cy="5151120"/>
          </a:xfrm>
          <a:prstGeom prst="rect">
            <a:avLst/>
          </a:prstGeom>
        </p:spPr>
      </p:pic>
      <p:pic>
        <p:nvPicPr>
          <p:cNvPr id="26" name="图片 25"/>
          <p:cNvPicPr>
            <a:picLocks noChangeAspect="1"/>
          </p:cNvPicPr>
          <p:nvPr/>
        </p:nvPicPr>
        <p:blipFill>
          <a:blip r:embed="rId5"/>
          <a:stretch>
            <a:fillRect/>
          </a:stretch>
        </p:blipFill>
        <p:spPr>
          <a:xfrm>
            <a:off x="2986405" y="1979295"/>
            <a:ext cx="8930640" cy="4229100"/>
          </a:xfrm>
          <a:prstGeom prst="rect">
            <a:avLst/>
          </a:prstGeom>
        </p:spPr>
      </p:pic>
      <p:pic>
        <p:nvPicPr>
          <p:cNvPr id="3" name="图片 2"/>
          <p:cNvPicPr>
            <a:picLocks noChangeAspect="1"/>
          </p:cNvPicPr>
          <p:nvPr/>
        </p:nvPicPr>
        <p:blipFill>
          <a:blip r:embed="rId6"/>
          <a:stretch>
            <a:fillRect/>
          </a:stretch>
        </p:blipFill>
        <p:spPr>
          <a:xfrm>
            <a:off x="1170305" y="2362200"/>
            <a:ext cx="380238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500" fill="hold">
                                          <p:stCondLst>
                                            <p:cond delay="0"/>
                                          </p:stCondLst>
                                        </p:cTn>
                                        <p:tgtEl>
                                          <p:spTgt spid="25"/>
                                        </p:tgtEl>
                                        <p:attrNameLst>
                                          <p:attrName>style.visibility</p:attrName>
                                        </p:attrNameLst>
                                      </p:cBhvr>
                                      <p:to>
                                        <p:strVal val="visible"/>
                                      </p:to>
                                    </p:set>
                                    <p:animEffect transition="in" filter="blinds(horizont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18.</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是否制定了相关原型来辅助获取过程？原型制作是否采用了工具？效果如何？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70404"/>
          <p:cNvPicPr>
            <a:picLocks noChangeAspect="1"/>
          </p:cNvPicPr>
          <p:nvPr/>
        </p:nvPicPr>
        <p:blipFill>
          <a:blip r:embed="rId2"/>
          <a:stretch>
            <a:fillRect/>
          </a:stretch>
        </p:blipFill>
        <p:spPr>
          <a:xfrm>
            <a:off x="94615" y="106680"/>
            <a:ext cx="9685020" cy="6537960"/>
          </a:xfrm>
          <a:prstGeom prst="rect">
            <a:avLst/>
          </a:prstGeom>
        </p:spPr>
      </p:pic>
      <p:pic>
        <p:nvPicPr>
          <p:cNvPr id="5" name="图片 4" descr="搜狗截图20190101170422"/>
          <p:cNvPicPr>
            <a:picLocks noChangeAspect="1"/>
          </p:cNvPicPr>
          <p:nvPr/>
        </p:nvPicPr>
        <p:blipFill>
          <a:blip r:embed="rId3"/>
          <a:stretch>
            <a:fillRect/>
          </a:stretch>
        </p:blipFill>
        <p:spPr>
          <a:xfrm>
            <a:off x="292735" y="445135"/>
            <a:ext cx="9486900" cy="4267200"/>
          </a:xfrm>
          <a:prstGeom prst="rect">
            <a:avLst/>
          </a:prstGeom>
        </p:spPr>
      </p:pic>
      <p:pic>
        <p:nvPicPr>
          <p:cNvPr id="6" name="图片 5" descr="搜狗截图20190101170434"/>
          <p:cNvPicPr>
            <a:picLocks noChangeAspect="1"/>
          </p:cNvPicPr>
          <p:nvPr/>
        </p:nvPicPr>
        <p:blipFill>
          <a:blip r:embed="rId4"/>
          <a:stretch>
            <a:fillRect/>
          </a:stretch>
        </p:blipFill>
        <p:spPr>
          <a:xfrm>
            <a:off x="292735" y="258445"/>
            <a:ext cx="9258300" cy="5715000"/>
          </a:xfrm>
          <a:prstGeom prst="rect">
            <a:avLst/>
          </a:prstGeom>
        </p:spPr>
      </p:pic>
      <p:pic>
        <p:nvPicPr>
          <p:cNvPr id="7" name="图片 6" descr="搜狗截图20190101170445"/>
          <p:cNvPicPr>
            <a:picLocks noChangeAspect="1"/>
          </p:cNvPicPr>
          <p:nvPr/>
        </p:nvPicPr>
        <p:blipFill>
          <a:blip r:embed="rId5"/>
          <a:stretch>
            <a:fillRect/>
          </a:stretch>
        </p:blipFill>
        <p:spPr>
          <a:xfrm>
            <a:off x="409575" y="4381500"/>
            <a:ext cx="9296400" cy="2263140"/>
          </a:xfrm>
          <a:prstGeom prst="rect">
            <a:avLst/>
          </a:prstGeom>
        </p:spPr>
      </p:pic>
      <p:pic>
        <p:nvPicPr>
          <p:cNvPr id="662" name="图片 662" descr="~I_10@YL)UG}XYG4[4US3~J"/>
          <p:cNvPicPr>
            <a:picLocks noGrp="1" noChangeAspect="1"/>
          </p:cNvPicPr>
          <p:nvPr>
            <p:ph idx="1"/>
          </p:nvPr>
        </p:nvPicPr>
        <p:blipFill>
          <a:blip r:embed="rId6"/>
          <a:stretch>
            <a:fillRect/>
          </a:stretch>
        </p:blipFill>
        <p:spPr>
          <a:xfrm>
            <a:off x="9613265" y="1297305"/>
            <a:ext cx="2567940" cy="4942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2"/>
                                        </p:tgtEl>
                                        <p:attrNameLst>
                                          <p:attrName>style.visibility</p:attrName>
                                        </p:attrNameLst>
                                      </p:cBhvr>
                                      <p:to>
                                        <p:strVal val="visible"/>
                                      </p:to>
                                    </p:set>
                                    <p:animEffect transition="in" filter="blinds(horizontal)">
                                      <p:cBhvr>
                                        <p:cTn id="27" dur="5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19.</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是否将每个用户的需求描述为用例文档？是否采用模版？模版是否合适？</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9" name="文本框 8"/>
          <p:cNvSpPr txBox="1"/>
          <p:nvPr/>
        </p:nvSpPr>
        <p:spPr>
          <a:xfrm>
            <a:off x="903605" y="1987550"/>
            <a:ext cx="3258820" cy="101473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cs typeface="微软雅黑" panose="020B0503020204020204" charset="-122"/>
              </a:rPr>
              <a:t>模板</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软件需求（第</a:t>
            </a:r>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版）</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课本</a:t>
            </a:r>
            <a:r>
              <a:rPr lang="en-US" altLang="zh-CN" sz="2000" dirty="0">
                <a:latin typeface="微软雅黑" panose="020B0503020204020204" charset="-122"/>
                <a:ea typeface="微软雅黑" panose="020B0503020204020204" charset="-122"/>
                <a:cs typeface="微软雅黑" panose="020B0503020204020204" charset="-122"/>
              </a:rPr>
              <a:t>P134</a:t>
            </a:r>
          </a:p>
          <a:p>
            <a:r>
              <a:rPr lang="zh-CN" altLang="en-US" sz="2000" dirty="0">
                <a:latin typeface="微软雅黑" panose="020B0503020204020204" charset="-122"/>
                <a:ea typeface="微软雅黑" panose="020B0503020204020204" charset="-122"/>
                <a:cs typeface="微软雅黑" panose="020B0503020204020204" charset="-122"/>
              </a:rPr>
              <a:t>（稍作修改）</a:t>
            </a:r>
          </a:p>
        </p:txBody>
      </p:sp>
      <p:graphicFrame>
        <p:nvGraphicFramePr>
          <p:cNvPr id="3" name="表格 2"/>
          <p:cNvGraphicFramePr/>
          <p:nvPr/>
        </p:nvGraphicFramePr>
        <p:xfrm>
          <a:off x="6438900" y="1583690"/>
          <a:ext cx="5410200" cy="5198110"/>
        </p:xfrm>
        <a:graphic>
          <a:graphicData uri="http://schemas.openxmlformats.org/drawingml/2006/table">
            <a:tbl>
              <a:tblPr firstRow="1" bandRow="1">
                <a:tableStyleId>{5940675A-B579-460E-94D1-54222C63F5DA}</a:tableStyleId>
              </a:tblPr>
              <a:tblGrid>
                <a:gridCol w="971550">
                  <a:extLst>
                    <a:ext uri="{9D8B030D-6E8A-4147-A177-3AD203B41FA5}">
                      <a16:colId xmlns:a16="http://schemas.microsoft.com/office/drawing/2014/main" val="20000"/>
                    </a:ext>
                  </a:extLst>
                </a:gridCol>
                <a:gridCol w="4438650">
                  <a:extLst>
                    <a:ext uri="{9D8B030D-6E8A-4147-A177-3AD203B41FA5}">
                      <a16:colId xmlns:a16="http://schemas.microsoft.com/office/drawing/2014/main" val="20001"/>
                    </a:ext>
                  </a:extLst>
                </a:gridCol>
              </a:tblGrid>
              <a:tr h="216535">
                <a:tc>
                  <a:txBody>
                    <a:bodyPr/>
                    <a:lstStyle/>
                    <a:p>
                      <a:pPr indent="0">
                        <a:buNone/>
                      </a:pPr>
                      <a:r>
                        <a:rPr lang="zh-CN" altLang="en-US" sz="1200" b="0">
                          <a:latin typeface="宋体" panose="02010600030101010101" pitchFamily="2" charset="-122"/>
                          <a:ea typeface="宋体" panose="02010600030101010101" pitchFamily="2" charset="-122"/>
                          <a:cs typeface="宋体" panose="02010600030101010101" pitchFamily="2" charset="-122"/>
                        </a:rPr>
                        <a:t>用例名称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教师账号注册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Uc-T001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960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用例描述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教师在网站上进行账号的注册，网站要求填写教师的工作单位，选择身份，真实姓名，密码，联系方式（邮箱）身份证、电话号码，身份证正反面照的基本信息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71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参与者</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59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触发条件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教师想要注册一个账号成为网站的用户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71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前置条件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教师的账号在系统数据库中还未曾注册过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后置条件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教师注册后，数据库中就写入了该教师的信息记录</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3291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基本事件流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点击“注册”按钮选择在注册信息栏选择身份：学生或者教师教师在注册信息栏填写工作单位教师在注册信息栏填写姓名教师在注册信息栏输入邮箱的联系方式教师在注册信息栏输入身份证信息教师在注册信息栏输入电话号码老师在注册信息栏上传身份证正反面照片教师在注册信息栏填写密码教师在注册信息栏再次确认密码教师确认信息无误后，点击“注册”按钮，向系统发送注册请求系统查询数据库，匹配数据库信息，写入数据库，向用户返回一个“注册成功”的提示注册成功后直接显示登录页面</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30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可选操作流程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教师可以在登录界面点击“立即注册”按钮进行注册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30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异常事件流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教师注册的账号已经存在，需重填写教师注册的账号信息格式不规范，提示相应错误信息教师终止注册用例，单击叉叉返回</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优先级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1.863527508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教师注册</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653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注册成功后跳转至登录界面</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20.</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用例文档是否包含了用例图、用例场景说明、界面原型、DM？采用了那些工具？是否合适、有效？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01163844"/>
          <p:cNvPicPr>
            <a:picLocks noChangeAspect="1"/>
          </p:cNvPicPr>
          <p:nvPr/>
        </p:nvPicPr>
        <p:blipFill>
          <a:blip r:embed="rId2"/>
          <a:stretch>
            <a:fillRect/>
          </a:stretch>
        </p:blipFill>
        <p:spPr>
          <a:xfrm>
            <a:off x="409575" y="2700020"/>
            <a:ext cx="2194560" cy="1249680"/>
          </a:xfrm>
          <a:prstGeom prst="rect">
            <a:avLst/>
          </a:prstGeom>
        </p:spPr>
      </p:pic>
      <p:pic>
        <p:nvPicPr>
          <p:cNvPr id="118" name="图片 118"/>
          <p:cNvPicPr>
            <a:picLocks noChangeAspect="1"/>
          </p:cNvPicPr>
          <p:nvPr/>
        </p:nvPicPr>
        <p:blipFill>
          <a:blip r:embed="rId3"/>
          <a:stretch>
            <a:fillRect/>
          </a:stretch>
        </p:blipFill>
        <p:spPr>
          <a:xfrm>
            <a:off x="4533265" y="1221740"/>
            <a:ext cx="3415665" cy="4206240"/>
          </a:xfrm>
          <a:prstGeom prst="rect">
            <a:avLst/>
          </a:prstGeom>
        </p:spPr>
      </p:pic>
      <p:pic>
        <p:nvPicPr>
          <p:cNvPr id="119" name="图片 119"/>
          <p:cNvPicPr>
            <a:picLocks noChangeAspect="1"/>
          </p:cNvPicPr>
          <p:nvPr/>
        </p:nvPicPr>
        <p:blipFill>
          <a:blip r:embed="rId4"/>
          <a:stretch>
            <a:fillRect/>
          </a:stretch>
        </p:blipFill>
        <p:spPr>
          <a:xfrm>
            <a:off x="4533265" y="1711960"/>
            <a:ext cx="3342640" cy="4206240"/>
          </a:xfrm>
          <a:prstGeom prst="rect">
            <a:avLst/>
          </a:prstGeom>
        </p:spPr>
      </p:pic>
      <p:pic>
        <p:nvPicPr>
          <p:cNvPr id="120" name="图片 120"/>
          <p:cNvPicPr>
            <a:picLocks noChangeAspect="1"/>
          </p:cNvPicPr>
          <p:nvPr/>
        </p:nvPicPr>
        <p:blipFill>
          <a:blip r:embed="rId5"/>
          <a:stretch>
            <a:fillRect/>
          </a:stretch>
        </p:blipFill>
        <p:spPr>
          <a:xfrm>
            <a:off x="4533265" y="2223135"/>
            <a:ext cx="3311525" cy="4206240"/>
          </a:xfrm>
          <a:prstGeom prst="rect">
            <a:avLst/>
          </a:prstGeom>
        </p:spPr>
      </p:pic>
      <p:pic>
        <p:nvPicPr>
          <p:cNvPr id="5" name="图片 4" descr="搜狗截图20190102112251"/>
          <p:cNvPicPr>
            <a:picLocks noChangeAspect="1"/>
          </p:cNvPicPr>
          <p:nvPr/>
        </p:nvPicPr>
        <p:blipFill>
          <a:blip r:embed="rId6"/>
          <a:stretch>
            <a:fillRect/>
          </a:stretch>
        </p:blipFill>
        <p:spPr>
          <a:xfrm>
            <a:off x="277495" y="1711960"/>
            <a:ext cx="11593830" cy="4205605"/>
          </a:xfrm>
          <a:prstGeom prst="rect">
            <a:avLst/>
          </a:prstGeom>
        </p:spPr>
      </p:pic>
      <p:graphicFrame>
        <p:nvGraphicFramePr>
          <p:cNvPr id="7" name="表格 6"/>
          <p:cNvGraphicFramePr/>
          <p:nvPr/>
        </p:nvGraphicFramePr>
        <p:xfrm>
          <a:off x="955675" y="1781810"/>
          <a:ext cx="5410200" cy="4942840"/>
        </p:xfrm>
        <a:graphic>
          <a:graphicData uri="http://schemas.openxmlformats.org/drawingml/2006/table">
            <a:tbl>
              <a:tblPr firstRow="1" bandRow="1">
                <a:tableStyleId>{5940675A-B579-460E-94D1-54222C63F5DA}</a:tableStyleId>
              </a:tblPr>
              <a:tblGrid>
                <a:gridCol w="971550">
                  <a:extLst>
                    <a:ext uri="{9D8B030D-6E8A-4147-A177-3AD203B41FA5}">
                      <a16:colId xmlns:a16="http://schemas.microsoft.com/office/drawing/2014/main" val="20000"/>
                    </a:ext>
                  </a:extLst>
                </a:gridCol>
                <a:gridCol w="4438650">
                  <a:extLst>
                    <a:ext uri="{9D8B030D-6E8A-4147-A177-3AD203B41FA5}">
                      <a16:colId xmlns:a16="http://schemas.microsoft.com/office/drawing/2014/main" val="20001"/>
                    </a:ext>
                  </a:extLst>
                </a:gridCol>
              </a:tblGrid>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用例名称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教师账号登录</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用例编号</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Uc-T002</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3560">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用例描述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在网站上点击“登录”按钮，输入邮箱账号，输入密码后登录的请求，系统响应用户登录请求，如果成功跳转到网站的首页，如果失败则跳出“登录信息有误，请重新输入”或者“此用户不存在，先注册”的提示栏</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参与者</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教师用户</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触发条件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教师想要登录网站</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1950">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前置条件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教师的账号记录已经在信息数据库中，教师输入的登录信息（工作单位和密码）和数据库中的信息一致</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后置条件</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教师登录后可以在网站上进行相应的操作</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267460">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基本事件流</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 教师点击“登录”按钮</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2. 教师在信息栏填写教工号</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3. 教师在信息栏填写密码</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4. 教师输入验证码</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5. 教师点击“登录”按钮</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6. 系统响应教师登录请求，匹配数据库的信息</a:t>
                      </a:r>
                    </a:p>
                    <a:p>
                      <a:pPr indent="0">
                        <a:buNone/>
                      </a:pPr>
                      <a:r>
                        <a:rPr lang="en-US" sz="1000" b="0">
                          <a:latin typeface="宋体" panose="02010600030101010101" pitchFamily="2" charset="-122"/>
                          <a:ea typeface="宋体" panose="02010600030101010101" pitchFamily="2" charset="-122"/>
                          <a:cs typeface="宋体" panose="02010600030101010101" pitchFamily="2" charset="-122"/>
                        </a:rPr>
                        <a:t>7. 系统提示“登录成功”，跳转到网站首页</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097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可选操作流程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086485">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异常事件流</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1. 教师输入的账号信息数据库中不存在，系统提示“此用户不存在，先注册”</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2. 教师输入的教工号有误，系统提示“登录信息有误，请重新输入”</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3. 教师输入的密码有误，系统提示“登录信息有误，请重新输入”</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4. 教师用户取消登录，退出登录界面</a:t>
                      </a:r>
                    </a:p>
                    <a:p>
                      <a:pPr indent="0">
                        <a:buNone/>
                      </a:pPr>
                      <a:r>
                        <a:rPr lang="en-US" altLang="en-US" sz="1000" b="0">
                          <a:latin typeface="宋体" panose="02010600030101010101" pitchFamily="2" charset="-122"/>
                          <a:ea typeface="宋体" panose="02010600030101010101" pitchFamily="2" charset="-122"/>
                          <a:cs typeface="宋体" panose="02010600030101010101" pitchFamily="2" charset="-122"/>
                        </a:rPr>
                        <a:t>5. 教师在输入密码的时候忘记密码，点击“忘记密码”栏，跳转到找回密码的界面</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993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优先级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4.720582524</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9875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教师登录</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9939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输出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登录成功后跳转至网站首页</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blinds(horizontal)">
                                      <p:cBhvr>
                                        <p:cTn id="15" dur="500"/>
                                        <p:tgtEl>
                                          <p:spTgt spid="118"/>
                                        </p:tgtEl>
                                      </p:cBhvr>
                                    </p:animEffect>
                                  </p:childTnLst>
                                </p:cTn>
                              </p:par>
                              <p:par>
                                <p:cTn id="16" presetID="3" presetClass="exit" presetSubtype="10" fill="hold" nodeType="with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blinds(horizontal)">
                                      <p:cBhvr>
                                        <p:cTn id="23" dur="500"/>
                                        <p:tgtEl>
                                          <p:spTgt spid="1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blinds(horizontal)">
                                      <p:cBhvr>
                                        <p:cTn id="28" dur="500"/>
                                        <p:tgtEl>
                                          <p:spTgt spid="1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21.</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是否记录了每个用户的非功能性需求？描述是否正确？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normAutofit fontScale="92500" lnSpcReduction="20000"/>
          </a:bodyPr>
          <a:lstStyle/>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易用性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够容纳将近</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300</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个人对网站的访问，能够流畅的进行课程资料的下载。</a:t>
            </a: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要求系统每天从早上8点运行至晚上1</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点</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性能</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基于Windows系统，要求配有支持视频插件和支持协议能上网浏览器，浏览器（IE 10.0）及以上。实现</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00人的在线访问，页面响应时间平均不超过1秒钟。</a:t>
            </a: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用户上传下载时至少达到1M/s的速度。</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保密性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用户数据和网站数据库数据分开存放。</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安全性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网站对用户的账户信息做到</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MD5</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加密</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+salt</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操作来保证用户账号的安全性</a:t>
            </a:r>
            <a:endParaRPr lang="en-US" b="1">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en-US" b="1">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b="1">
                <a:solidFill>
                  <a:schemeClr val="tx1"/>
                </a:solidFill>
                <a:latin typeface="微软雅黑" panose="020B0503020204020204" charset="-122"/>
                <a:ea typeface="微软雅黑" panose="020B0503020204020204" charset="-122"/>
                <a:cs typeface="微软雅黑" panose="020B0503020204020204" charset="-122"/>
                <a:sym typeface="+mn-ea"/>
              </a:rPr>
              <a:t>可维护性</a:t>
            </a:r>
            <a:endParaRPr lang="zh-CN">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a:solidFill>
                  <a:schemeClr val="tx1"/>
                </a:solidFill>
                <a:latin typeface="微软雅黑" panose="020B0503020204020204" charset="-122"/>
                <a:ea typeface="微软雅黑" panose="020B0503020204020204" charset="-122"/>
                <a:cs typeface="微软雅黑" panose="020B0503020204020204" charset="-122"/>
                <a:sym typeface="+mn-ea"/>
              </a:rPr>
              <a:t>网站在设计上考虑网站的可维护性，对每个功能进行可靠性测试，在结构设计上注意，模块化、信息隐蔽、高内聚、低耦合等，对于提高软件的可理解性、可维护性和可修改性。</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22.</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是否对每个用户的需求进行了优先级打分和排序？具体的量化方法是什么？合适、有效吗？</a:t>
            </a:r>
          </a:p>
        </p:txBody>
      </p:sp>
      <p:sp>
        <p:nvSpPr>
          <p:cNvPr id="5" name="内容占位符 4"/>
          <p:cNvSpPr>
            <a:spLocks noGrp="1"/>
          </p:cNvSpPr>
          <p:nvPr>
            <p:ph idx="1"/>
          </p:nvPr>
        </p:nvSpPr>
        <p:spPr/>
        <p:txBody>
          <a:bodyPr/>
          <a:lstStyle/>
          <a:p>
            <a:r>
              <a:rPr lang="zh-CN" altLang="en-US">
                <a:solidFill>
                  <a:schemeClr val="tx1"/>
                </a:solidFill>
                <a:sym typeface="+mn-ea"/>
              </a:rPr>
              <a:t>量化方法：</a:t>
            </a:r>
            <a:r>
              <a:rPr lang="en-US" altLang="zh-CN">
                <a:solidFill>
                  <a:schemeClr val="tx1"/>
                </a:solidFill>
                <a:sym typeface="+mn-ea"/>
              </a:rPr>
              <a:t>QFD</a:t>
            </a:r>
            <a:r>
              <a:rPr lang="zh-CN" altLang="en-US">
                <a:solidFill>
                  <a:schemeClr val="tx1"/>
                </a:solidFill>
                <a:sym typeface="+mn-ea"/>
              </a:rPr>
              <a:t>方法</a:t>
            </a:r>
            <a:endParaRPr lang="zh-CN" altLang="en-US">
              <a:solidFill>
                <a:schemeClr val="tx1"/>
              </a:solidFill>
            </a:endParaRPr>
          </a:p>
          <a:p>
            <a:r>
              <a:rPr lang="zh-CN" altLang="en-US">
                <a:solidFill>
                  <a:schemeClr val="tx1"/>
                </a:solidFill>
                <a:sym typeface="+mn-ea"/>
              </a:rPr>
              <a:t>各类用户的权重：客户：用户：游客</a:t>
            </a:r>
            <a:r>
              <a:rPr lang="en-US" altLang="zh-CN">
                <a:solidFill>
                  <a:schemeClr val="tx1"/>
                </a:solidFill>
                <a:sym typeface="+mn-ea"/>
              </a:rPr>
              <a:t>=1.5:1</a:t>
            </a:r>
            <a:r>
              <a:rPr lang="zh-CN" altLang="en-US">
                <a:solidFill>
                  <a:schemeClr val="tx1"/>
                </a:solidFill>
                <a:sym typeface="+mn-ea"/>
              </a:rPr>
              <a:t>：</a:t>
            </a:r>
            <a:r>
              <a:rPr lang="en-US" altLang="zh-CN">
                <a:solidFill>
                  <a:schemeClr val="tx1"/>
                </a:solidFill>
                <a:sym typeface="+mn-ea"/>
              </a:rPr>
              <a:t>0.5</a:t>
            </a:r>
            <a:endParaRPr lang="en-US" altLang="zh-CN">
              <a:solidFill>
                <a:schemeClr val="tx1"/>
              </a:solidFill>
            </a:endParaRPr>
          </a:p>
          <a:p>
            <a:r>
              <a:rPr lang="zh-CN" altLang="en-US">
                <a:solidFill>
                  <a:schemeClr val="tx1"/>
                </a:solidFill>
                <a:sym typeface="+mn-ea"/>
              </a:rPr>
              <a:t>优先级计算公式：</a:t>
            </a:r>
            <a:endParaRPr lang="zh-CN" altLang="en-US">
              <a:solidFill>
                <a:schemeClr val="tx1"/>
              </a:solidFill>
            </a:endParaRPr>
          </a:p>
          <a:p>
            <a:r>
              <a:rPr lang="zh-CN" altLang="en-US">
                <a:solidFill>
                  <a:schemeClr val="tx1"/>
                </a:solidFill>
                <a:sym typeface="+mn-ea"/>
              </a:rPr>
              <a:t>总价值：相对收益</a:t>
            </a:r>
            <a:r>
              <a:rPr lang="en-US" altLang="zh-CN">
                <a:solidFill>
                  <a:schemeClr val="tx1"/>
                </a:solidFill>
                <a:sym typeface="+mn-ea"/>
              </a:rPr>
              <a:t>*</a:t>
            </a:r>
            <a:r>
              <a:rPr lang="zh-CN" altLang="en-US">
                <a:solidFill>
                  <a:schemeClr val="tx1"/>
                </a:solidFill>
                <a:sym typeface="+mn-ea"/>
              </a:rPr>
              <a:t>相对权重</a:t>
            </a:r>
            <a:r>
              <a:rPr lang="en-US" altLang="zh-CN">
                <a:solidFill>
                  <a:schemeClr val="tx1"/>
                </a:solidFill>
                <a:sym typeface="+mn-ea"/>
              </a:rPr>
              <a:t>+</a:t>
            </a:r>
            <a:r>
              <a:rPr lang="zh-CN" altLang="en-US">
                <a:solidFill>
                  <a:schemeClr val="tx1"/>
                </a:solidFill>
                <a:sym typeface="+mn-ea"/>
              </a:rPr>
              <a:t>相对损失</a:t>
            </a:r>
            <a:r>
              <a:rPr lang="en-US" altLang="zh-CN">
                <a:solidFill>
                  <a:schemeClr val="tx1"/>
                </a:solidFill>
                <a:sym typeface="+mn-ea"/>
              </a:rPr>
              <a:t>*</a:t>
            </a:r>
            <a:r>
              <a:rPr lang="zh-CN" altLang="en-US">
                <a:solidFill>
                  <a:schemeClr val="tx1"/>
                </a:solidFill>
                <a:sym typeface="+mn-ea"/>
              </a:rPr>
              <a:t>相对权重</a:t>
            </a:r>
            <a:endParaRPr lang="zh-CN" altLang="en-US">
              <a:solidFill>
                <a:schemeClr val="tx1"/>
              </a:solidFill>
            </a:endParaRPr>
          </a:p>
          <a:p>
            <a:r>
              <a:rPr lang="zh-CN" altLang="en-US">
                <a:solidFill>
                  <a:schemeClr val="tx1"/>
                </a:solidFill>
                <a:sym typeface="+mn-ea"/>
              </a:rPr>
              <a:t>价值</a:t>
            </a:r>
            <a:r>
              <a:rPr lang="en-US" altLang="zh-CN">
                <a:solidFill>
                  <a:schemeClr val="tx1"/>
                </a:solidFill>
                <a:sym typeface="+mn-ea"/>
              </a:rPr>
              <a:t>%=</a:t>
            </a:r>
            <a:r>
              <a:rPr lang="zh-CN" altLang="en-US">
                <a:solidFill>
                  <a:schemeClr val="tx1"/>
                </a:solidFill>
                <a:sym typeface="+mn-ea"/>
              </a:rPr>
              <a:t>总价值</a:t>
            </a:r>
            <a:r>
              <a:rPr lang="en-US" altLang="zh-CN">
                <a:solidFill>
                  <a:schemeClr val="tx1"/>
                </a:solidFill>
                <a:sym typeface="+mn-ea"/>
              </a:rPr>
              <a:t>/</a:t>
            </a:r>
            <a:r>
              <a:rPr lang="zh-CN" altLang="en-US">
                <a:solidFill>
                  <a:schemeClr val="tx1"/>
                </a:solidFill>
                <a:sym typeface="+mn-ea"/>
              </a:rPr>
              <a:t>总价值合计</a:t>
            </a:r>
            <a:r>
              <a:rPr lang="en-US" altLang="zh-CN">
                <a:solidFill>
                  <a:schemeClr val="tx1"/>
                </a:solidFill>
                <a:sym typeface="+mn-ea"/>
              </a:rPr>
              <a:t>*100%</a:t>
            </a:r>
            <a:endParaRPr lang="en-US" altLang="zh-CN">
              <a:solidFill>
                <a:schemeClr val="tx1"/>
              </a:solidFill>
            </a:endParaRPr>
          </a:p>
          <a:p>
            <a:r>
              <a:rPr lang="zh-CN" altLang="en-US">
                <a:solidFill>
                  <a:schemeClr val="tx1"/>
                </a:solidFill>
                <a:sym typeface="+mn-ea"/>
              </a:rPr>
              <a:t>成本</a:t>
            </a:r>
            <a:r>
              <a:rPr lang="en-US" altLang="zh-CN">
                <a:solidFill>
                  <a:schemeClr val="tx1"/>
                </a:solidFill>
                <a:sym typeface="+mn-ea"/>
              </a:rPr>
              <a:t>%=</a:t>
            </a:r>
            <a:r>
              <a:rPr lang="zh-CN" altLang="en-US">
                <a:solidFill>
                  <a:schemeClr val="tx1"/>
                </a:solidFill>
                <a:sym typeface="+mn-ea"/>
              </a:rPr>
              <a:t>相对成本</a:t>
            </a:r>
            <a:r>
              <a:rPr lang="en-US" altLang="zh-CN">
                <a:solidFill>
                  <a:schemeClr val="tx1"/>
                </a:solidFill>
                <a:sym typeface="+mn-ea"/>
              </a:rPr>
              <a:t>/</a:t>
            </a:r>
            <a:r>
              <a:rPr lang="zh-CN" altLang="en-US">
                <a:solidFill>
                  <a:schemeClr val="tx1"/>
                </a:solidFill>
                <a:sym typeface="+mn-ea"/>
              </a:rPr>
              <a:t>相对成本合计</a:t>
            </a:r>
            <a:r>
              <a:rPr lang="en-US" altLang="zh-CN">
                <a:solidFill>
                  <a:schemeClr val="tx1"/>
                </a:solidFill>
                <a:sym typeface="+mn-ea"/>
              </a:rPr>
              <a:t>*100%</a:t>
            </a:r>
            <a:endParaRPr lang="en-US" altLang="zh-CN">
              <a:solidFill>
                <a:schemeClr val="tx1"/>
              </a:solidFill>
            </a:endParaRPr>
          </a:p>
          <a:p>
            <a:r>
              <a:rPr lang="zh-CN" altLang="en-US">
                <a:solidFill>
                  <a:schemeClr val="tx1"/>
                </a:solidFill>
                <a:sym typeface="+mn-ea"/>
              </a:rPr>
              <a:t>风险</a:t>
            </a:r>
            <a:r>
              <a:rPr lang="en-US" altLang="zh-CN">
                <a:solidFill>
                  <a:schemeClr val="tx1"/>
                </a:solidFill>
                <a:sym typeface="+mn-ea"/>
              </a:rPr>
              <a:t>%=</a:t>
            </a:r>
            <a:r>
              <a:rPr lang="zh-CN" altLang="en-US">
                <a:solidFill>
                  <a:schemeClr val="tx1"/>
                </a:solidFill>
                <a:sym typeface="+mn-ea"/>
              </a:rPr>
              <a:t>相对风险</a:t>
            </a:r>
            <a:r>
              <a:rPr lang="en-US" altLang="zh-CN">
                <a:solidFill>
                  <a:schemeClr val="tx1"/>
                </a:solidFill>
                <a:sym typeface="+mn-ea"/>
              </a:rPr>
              <a:t>/</a:t>
            </a:r>
            <a:r>
              <a:rPr lang="zh-CN" altLang="en-US">
                <a:solidFill>
                  <a:schemeClr val="tx1"/>
                </a:solidFill>
                <a:sym typeface="+mn-ea"/>
              </a:rPr>
              <a:t>相对风险合计</a:t>
            </a:r>
            <a:r>
              <a:rPr lang="en-US" altLang="zh-CN">
                <a:solidFill>
                  <a:schemeClr val="tx1"/>
                </a:solidFill>
                <a:sym typeface="+mn-ea"/>
              </a:rPr>
              <a:t>*100%</a:t>
            </a:r>
            <a:endParaRPr lang="en-US" altLang="zh-CN">
              <a:solidFill>
                <a:schemeClr val="tx1"/>
              </a:solidFill>
            </a:endParaRPr>
          </a:p>
          <a:p>
            <a:r>
              <a:rPr lang="zh-CN" altLang="en-US">
                <a:solidFill>
                  <a:schemeClr val="tx1"/>
                </a:solidFill>
                <a:sym typeface="+mn-ea"/>
              </a:rPr>
              <a:t>优先级</a:t>
            </a:r>
            <a:r>
              <a:rPr lang="en-US" altLang="zh-CN">
                <a:solidFill>
                  <a:schemeClr val="tx1"/>
                </a:solidFill>
                <a:sym typeface="+mn-ea"/>
              </a:rPr>
              <a:t>=</a:t>
            </a:r>
            <a:r>
              <a:rPr lang="zh-CN" altLang="en-US">
                <a:solidFill>
                  <a:schemeClr val="tx1"/>
                </a:solidFill>
                <a:sym typeface="+mn-ea"/>
              </a:rPr>
              <a:t>价值</a:t>
            </a:r>
            <a:r>
              <a:rPr lang="en-US" altLang="zh-CN">
                <a:solidFill>
                  <a:schemeClr val="tx1"/>
                </a:solidFill>
                <a:sym typeface="+mn-ea"/>
              </a:rPr>
              <a:t>%/</a:t>
            </a:r>
            <a:r>
              <a:rPr lang="zh-CN" altLang="en-US">
                <a:solidFill>
                  <a:schemeClr val="tx1"/>
                </a:solidFill>
                <a:sym typeface="+mn-ea"/>
              </a:rPr>
              <a:t>（成本</a:t>
            </a:r>
            <a:r>
              <a:rPr lang="en-US" altLang="zh-CN">
                <a:solidFill>
                  <a:schemeClr val="tx1"/>
                </a:solidFill>
                <a:sym typeface="+mn-ea"/>
              </a:rPr>
              <a:t>%*</a:t>
            </a:r>
            <a:r>
              <a:rPr lang="zh-CN" altLang="en-US">
                <a:solidFill>
                  <a:schemeClr val="tx1"/>
                </a:solidFill>
                <a:sym typeface="+mn-ea"/>
              </a:rPr>
              <a:t>相对成本权重）</a:t>
            </a:r>
            <a:r>
              <a:rPr lang="en-US" altLang="zh-CN">
                <a:solidFill>
                  <a:schemeClr val="tx1"/>
                </a:solidFill>
                <a:sym typeface="+mn-ea"/>
              </a:rPr>
              <a:t>+</a:t>
            </a:r>
            <a:r>
              <a:rPr lang="zh-CN" altLang="en-US">
                <a:solidFill>
                  <a:schemeClr val="tx1"/>
                </a:solidFill>
                <a:sym typeface="+mn-ea"/>
              </a:rPr>
              <a:t>（相对风险权重</a:t>
            </a:r>
            <a:r>
              <a:rPr lang="en-US" altLang="zh-CN">
                <a:solidFill>
                  <a:schemeClr val="tx1"/>
                </a:solidFill>
                <a:sym typeface="+mn-ea"/>
              </a:rPr>
              <a:t>*</a:t>
            </a:r>
            <a:r>
              <a:rPr lang="zh-CN" altLang="en-US">
                <a:solidFill>
                  <a:schemeClr val="tx1"/>
                </a:solidFill>
                <a:sym typeface="+mn-ea"/>
              </a:rPr>
              <a:t>风险</a:t>
            </a:r>
            <a:r>
              <a:rPr lang="en-US" altLang="zh-CN">
                <a:solidFill>
                  <a:schemeClr val="tx1"/>
                </a:solidFill>
                <a:sym typeface="+mn-ea"/>
              </a:rPr>
              <a:t>%</a:t>
            </a:r>
            <a:r>
              <a:rPr lang="zh-CN" altLang="en-US">
                <a:solidFill>
                  <a:schemeClr val="tx1"/>
                </a:solidFill>
                <a:sym typeface="+mn-ea"/>
              </a:rPr>
              <a:t>）</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7" name="图片 6" descr="搜狗截图20190115143827"/>
          <p:cNvPicPr>
            <a:picLocks noChangeAspect="1"/>
          </p:cNvPicPr>
          <p:nvPr/>
        </p:nvPicPr>
        <p:blipFill>
          <a:blip r:embed="rId2"/>
          <a:stretch>
            <a:fillRect/>
          </a:stretch>
        </p:blipFill>
        <p:spPr>
          <a:xfrm>
            <a:off x="43815" y="1184275"/>
            <a:ext cx="12104370" cy="4046220"/>
          </a:xfrm>
          <a:prstGeom prst="rect">
            <a:avLst/>
          </a:prstGeom>
        </p:spPr>
      </p:pic>
      <p:pic>
        <p:nvPicPr>
          <p:cNvPr id="9" name="图片 8" descr="搜狗截图20190115143755"/>
          <p:cNvPicPr>
            <a:picLocks noChangeAspect="1"/>
          </p:cNvPicPr>
          <p:nvPr/>
        </p:nvPicPr>
        <p:blipFill>
          <a:blip r:embed="rId3"/>
          <a:stretch>
            <a:fillRect/>
          </a:stretch>
        </p:blipFill>
        <p:spPr>
          <a:xfrm>
            <a:off x="536575" y="1184275"/>
            <a:ext cx="11119485" cy="4076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nodeType="with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23.</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是否讨论、分析、论证了每个需求的可行性？是否存在不可行的需求？有记录吗？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a:solidFill>
                  <a:schemeClr val="tx1"/>
                </a:solidFill>
              </a:rPr>
              <a:t>不可行需求：不可在APP端进行上传或下载课程资料</a:t>
            </a:r>
            <a:r>
              <a:rPr lang="zh-CN">
                <a:solidFill>
                  <a:schemeClr val="tx1"/>
                </a:solidFill>
              </a:rPr>
              <a:t>、</a:t>
            </a:r>
            <a:r>
              <a:rPr>
                <a:solidFill>
                  <a:schemeClr val="tx1"/>
                </a:solidFill>
              </a:rPr>
              <a:t>附件。</a:t>
            </a:r>
          </a:p>
        </p:txBody>
      </p:sp>
      <p:pic>
        <p:nvPicPr>
          <p:cNvPr id="3" name="图片 2" descr="搜狗截图20190115144613"/>
          <p:cNvPicPr>
            <a:picLocks noChangeAspect="1"/>
          </p:cNvPicPr>
          <p:nvPr/>
        </p:nvPicPr>
        <p:blipFill>
          <a:blip r:embed="rId2"/>
          <a:stretch>
            <a:fillRect/>
          </a:stretch>
        </p:blipFill>
        <p:spPr>
          <a:xfrm>
            <a:off x="1870710" y="1311275"/>
            <a:ext cx="8069580" cy="5379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xit" presetSubtype="10" fill="hold" nodeType="withEffect">
                                  <p:stCondLst>
                                    <p:cond delay="0"/>
                                  </p:stCondLst>
                                  <p:childTnLst>
                                    <p:animEffect transition="out" filter="blinds(horizontal)">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24.</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是否召开了JAD会议？有没有会议记录？内容是否完整、有效？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 name="图片 5" descr="搜狗截图20190115143342"/>
          <p:cNvPicPr>
            <a:picLocks noChangeAspect="1"/>
          </p:cNvPicPr>
          <p:nvPr/>
        </p:nvPicPr>
        <p:blipFill>
          <a:blip r:embed="rId2"/>
          <a:stretch>
            <a:fillRect/>
          </a:stretch>
        </p:blipFill>
        <p:spPr>
          <a:xfrm>
            <a:off x="3488055" y="506730"/>
            <a:ext cx="6316980" cy="6263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是否清晰地定义了需求，可以移交给另一小组设计、实现而依然理解正确？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6" name="图片 5" descr="搜狗截图20190102130759"/>
          <p:cNvPicPr>
            <a:picLocks noChangeAspect="1"/>
          </p:cNvPicPr>
          <p:nvPr/>
        </p:nvPicPr>
        <p:blipFill>
          <a:blip r:embed="rId2"/>
          <a:stretch>
            <a:fillRect/>
          </a:stretch>
        </p:blipFill>
        <p:spPr>
          <a:xfrm>
            <a:off x="5642610" y="-13335"/>
            <a:ext cx="6577965" cy="6894195"/>
          </a:xfrm>
          <a:prstGeom prst="rect">
            <a:avLst/>
          </a:prstGeom>
        </p:spPr>
      </p:pic>
      <p:pic>
        <p:nvPicPr>
          <p:cNvPr id="7" name="图片 6" descr="搜狗截图20190102130822"/>
          <p:cNvPicPr>
            <a:picLocks noChangeAspect="1"/>
          </p:cNvPicPr>
          <p:nvPr/>
        </p:nvPicPr>
        <p:blipFill>
          <a:blip r:embed="rId3"/>
          <a:stretch>
            <a:fillRect/>
          </a:stretch>
        </p:blipFill>
        <p:spPr>
          <a:xfrm>
            <a:off x="0" y="1584325"/>
            <a:ext cx="6009640" cy="5249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1.</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是否在每个里程碑阶段都准备了相关的演示材料？格式是否符合要求？整体效果如何？</a:t>
            </a:r>
          </a:p>
        </p:txBody>
      </p:sp>
      <p:sp>
        <p:nvSpPr>
          <p:cNvPr id="5" name="内容占位符 4"/>
          <p:cNvSpPr>
            <a:spLocks noGrp="1"/>
          </p:cNvSpPr>
          <p:nvPr>
            <p:ph idx="1"/>
          </p:nvPr>
        </p:nvSpPr>
        <p:spPr>
          <a:xfrm>
            <a:off x="647700" y="1583690"/>
            <a:ext cx="10515600" cy="4847590"/>
          </a:xfrm>
        </p:spPr>
        <p:txBody>
          <a:bodyPr/>
          <a:lstStyle/>
          <a:p>
            <a:pPr marL="0" indent="0">
              <a:buNone/>
            </a:pPr>
            <a:r>
              <a:rPr lang="zh-CN" altLang="en-US" dirty="0">
                <a:solidFill>
                  <a:schemeClr val="tx1"/>
                </a:solidFill>
              </a:rPr>
              <a:t>需求工程计划组内评审</a:t>
            </a:r>
            <a:r>
              <a:rPr lang="en-US" altLang="zh-CN" dirty="0">
                <a:solidFill>
                  <a:schemeClr val="tx1"/>
                </a:solidFill>
              </a:rPr>
              <a:t>						SRS</a:t>
            </a:r>
            <a:r>
              <a:rPr lang="zh-CN" altLang="en-US" dirty="0">
                <a:solidFill>
                  <a:schemeClr val="tx1"/>
                </a:solidFill>
              </a:rPr>
              <a:t>组内评审</a:t>
            </a: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8" name="图片 7" descr="搜狗截图20190115125705"/>
          <p:cNvPicPr>
            <a:picLocks noChangeAspect="1"/>
          </p:cNvPicPr>
          <p:nvPr/>
        </p:nvPicPr>
        <p:blipFill>
          <a:blip r:embed="rId2"/>
          <a:stretch>
            <a:fillRect/>
          </a:stretch>
        </p:blipFill>
        <p:spPr>
          <a:xfrm>
            <a:off x="7566025" y="1878977"/>
            <a:ext cx="2825750" cy="4784102"/>
          </a:xfrm>
          <a:prstGeom prst="rect">
            <a:avLst/>
          </a:prstGeom>
        </p:spPr>
      </p:pic>
      <p:pic>
        <p:nvPicPr>
          <p:cNvPr id="3" name="图片 2">
            <a:extLst>
              <a:ext uri="{FF2B5EF4-FFF2-40B4-BE49-F238E27FC236}">
                <a16:creationId xmlns:a16="http://schemas.microsoft.com/office/drawing/2014/main" id="{E03BE1CF-830D-4BAB-A6A2-CFD518A2D841}"/>
              </a:ext>
            </a:extLst>
          </p:cNvPr>
          <p:cNvPicPr>
            <a:picLocks noChangeAspect="1"/>
          </p:cNvPicPr>
          <p:nvPr/>
        </p:nvPicPr>
        <p:blipFill>
          <a:blip r:embed="rId3"/>
          <a:stretch>
            <a:fillRect/>
          </a:stretch>
        </p:blipFill>
        <p:spPr>
          <a:xfrm>
            <a:off x="738187" y="2256790"/>
            <a:ext cx="4238625" cy="342900"/>
          </a:xfrm>
          <a:prstGeom prst="rect">
            <a:avLst/>
          </a:prstGeom>
        </p:spPr>
      </p:pic>
      <p:pic>
        <p:nvPicPr>
          <p:cNvPr id="6" name="图片 5">
            <a:extLst>
              <a:ext uri="{FF2B5EF4-FFF2-40B4-BE49-F238E27FC236}">
                <a16:creationId xmlns:a16="http://schemas.microsoft.com/office/drawing/2014/main" id="{25B50F77-A5DB-4A47-B33D-69B7B517C131}"/>
              </a:ext>
            </a:extLst>
          </p:cNvPr>
          <p:cNvPicPr>
            <a:picLocks noChangeAspect="1"/>
          </p:cNvPicPr>
          <p:nvPr/>
        </p:nvPicPr>
        <p:blipFill>
          <a:blip r:embed="rId4"/>
          <a:stretch>
            <a:fillRect/>
          </a:stretch>
        </p:blipFill>
        <p:spPr>
          <a:xfrm>
            <a:off x="738187" y="2599691"/>
            <a:ext cx="4238625" cy="6316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26.</a:t>
            </a:r>
            <a:r>
              <a:rPr sz="4400" b="0" dirty="0">
                <a:effectLst/>
                <a:latin typeface="微软雅黑" panose="020B0503020204020204" charset="-122"/>
                <a:ea typeface="微软雅黑" panose="020B0503020204020204" charset="-122"/>
                <a:cs typeface="微软雅黑" panose="020B0503020204020204" charset="-122"/>
                <a:sym typeface="+mn-ea"/>
              </a:rPr>
              <a:t>提交的SRS在内容上是否完整？是否考虑了功能和非功能的需求？是否达到要求的下限？</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pPr marL="0" indent="0">
              <a:buNone/>
            </a:pPr>
            <a:r>
              <a:rPr lang="zh-CN" altLang="en-US">
                <a:solidFill>
                  <a:schemeClr val="tx1"/>
                </a:solidFill>
                <a:sym typeface="+mn-ea"/>
              </a:rPr>
              <a:t>功能需求：管理员功能需求、学生功能需求、教师功能需求。</a:t>
            </a:r>
            <a:endParaRPr lang="zh-CN" altLang="en-US">
              <a:solidFill>
                <a:schemeClr val="tx1"/>
              </a:solidFill>
            </a:endParaRPr>
          </a:p>
          <a:p>
            <a:pPr marL="0" indent="0">
              <a:buNone/>
            </a:pPr>
            <a:endParaRPr lang="zh-CN" altLang="en-US">
              <a:solidFill>
                <a:schemeClr val="tx1"/>
              </a:solidFill>
            </a:endParaRPr>
          </a:p>
          <a:p>
            <a:pPr marL="0" indent="0">
              <a:buNone/>
            </a:pPr>
            <a:r>
              <a:rPr lang="zh-CN" altLang="en-US">
                <a:solidFill>
                  <a:schemeClr val="tx1"/>
                </a:solidFill>
                <a:sym typeface="+mn-ea"/>
              </a:rPr>
              <a:t>非功能需求：易用性、性能、保密性、安全性、可维护性。</a:t>
            </a:r>
            <a:endParaRPr lang="zh-CN" altLang="en-US">
              <a:solidFill>
                <a:schemeClr val="tx1"/>
              </a:solidFill>
            </a:endParaRPr>
          </a:p>
          <a:p>
            <a:pPr marL="0" indent="0">
              <a:buNone/>
            </a:pPr>
            <a:endParaRPr lang="en-US" altLang="zh-CN">
              <a:solidFill>
                <a:schemeClr val="tx1"/>
              </a:solidFill>
            </a:endParaRPr>
          </a:p>
          <a:p>
            <a:pPr marL="0" indent="0">
              <a:buNone/>
            </a:pPr>
            <a:endParaRPr lang="en-US" altLang="zh-CN">
              <a:solidFill>
                <a:schemeClr val="tx1"/>
              </a:solidFill>
            </a:endParaRPr>
          </a:p>
          <a:p>
            <a:pPr marL="0" indent="0">
              <a:buNone/>
            </a:pPr>
            <a:endParaRPr lang="en-US" altLang="zh-CN">
              <a:solidFill>
                <a:schemeClr val="tx1"/>
              </a:solidFill>
            </a:endParaRPr>
          </a:p>
          <a:p>
            <a:pPr marL="0" indent="0">
              <a:buNone/>
            </a:pPr>
            <a:r>
              <a:rPr lang="zh-CN" altLang="en-US">
                <a:solidFill>
                  <a:schemeClr val="tx1"/>
                </a:solidFill>
                <a:sym typeface="+mn-ea"/>
              </a:rPr>
              <a:t>具体见</a:t>
            </a:r>
            <a:r>
              <a:rPr lang="en-US" altLang="zh-CN">
                <a:solidFill>
                  <a:schemeClr val="tx1"/>
                </a:solidFill>
                <a:sym typeface="+mn-ea"/>
              </a:rPr>
              <a:t>SRS</a:t>
            </a:r>
            <a:r>
              <a:rPr lang="zh-CN" altLang="en-US">
                <a:solidFill>
                  <a:schemeClr val="tx1"/>
                </a:solidFill>
                <a:sym typeface="+mn-ea"/>
              </a:rPr>
              <a:t>。</a:t>
            </a:r>
            <a:endParaRPr lang="zh-CN" altLang="en-US">
              <a:solidFill>
                <a:schemeClr val="tx1"/>
              </a:solidFill>
            </a:endParaRPr>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27.</a:t>
            </a:r>
            <a:r>
              <a:rPr sz="4400" b="0" dirty="0">
                <a:effectLst/>
                <a:latin typeface="微软雅黑" panose="020B0503020204020204" charset="-122"/>
                <a:ea typeface="微软雅黑" panose="020B0503020204020204" charset="-122"/>
                <a:cs typeface="微软雅黑" panose="020B0503020204020204" charset="-122"/>
                <a:sym typeface="+mn-ea"/>
              </a:rPr>
              <a:t>SRS中是否对全部用户的需求进行了优先级排序？ </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9" name="内容占位符 8"/>
          <p:cNvPicPr>
            <a:picLocks noGrp="1" noChangeAspect="1"/>
          </p:cNvPicPr>
          <p:nvPr>
            <p:ph idx="1"/>
          </p:nvPr>
        </p:nvPicPr>
        <p:blipFill>
          <a:blip r:embed="rId2"/>
          <a:stretch>
            <a:fillRect/>
          </a:stretch>
        </p:blipFill>
        <p:spPr>
          <a:xfrm>
            <a:off x="257810" y="1721485"/>
            <a:ext cx="11677015" cy="38233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28.</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需求优先级排序是否考虑了用户群的分类？是否存在需求冲突？怎样解决可能的需求冲突？</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7" name="内容占位符 6"/>
          <p:cNvGraphicFramePr>
            <a:graphicFrameLocks noGrp="1"/>
          </p:cNvGraphicFramePr>
          <p:nvPr>
            <p:ph idx="1"/>
          </p:nvPr>
        </p:nvGraphicFramePr>
        <p:xfrm>
          <a:off x="3227070" y="1700530"/>
          <a:ext cx="5738495" cy="2198370"/>
        </p:xfrm>
        <a:graphic>
          <a:graphicData uri="http://schemas.openxmlformats.org/drawingml/2006/table">
            <a:tbl>
              <a:tblPr firstRow="1" bandRow="1">
                <a:tableStyleId>{5940675A-B579-460E-94D1-54222C63F5DA}</a:tableStyleId>
              </a:tblPr>
              <a:tblGrid>
                <a:gridCol w="191262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1914525">
                  <a:extLst>
                    <a:ext uri="{9D8B030D-6E8A-4147-A177-3AD203B41FA5}">
                      <a16:colId xmlns:a16="http://schemas.microsoft.com/office/drawing/2014/main" val="20002"/>
                    </a:ext>
                  </a:extLst>
                </a:gridCol>
              </a:tblGrid>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用户分类</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权重</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优先级</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客户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1.5</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高</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教师用户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学生用户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管理员用户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中</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39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游客用户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0.5</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低</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 name="表格 4"/>
          <p:cNvGraphicFramePr/>
          <p:nvPr/>
        </p:nvGraphicFramePr>
        <p:xfrm>
          <a:off x="3065145" y="4480560"/>
          <a:ext cx="6460490" cy="1964690"/>
        </p:xfrm>
        <a:graphic>
          <a:graphicData uri="http://schemas.openxmlformats.org/drawingml/2006/table">
            <a:tbl>
              <a:tblPr firstRow="1" bandRow="1">
                <a:tableStyleId>{5940675A-B579-460E-94D1-54222C63F5DA}</a:tableStyleId>
              </a:tblPr>
              <a:tblGrid>
                <a:gridCol w="2153285">
                  <a:extLst>
                    <a:ext uri="{9D8B030D-6E8A-4147-A177-3AD203B41FA5}">
                      <a16:colId xmlns:a16="http://schemas.microsoft.com/office/drawing/2014/main" val="20000"/>
                    </a:ext>
                  </a:extLst>
                </a:gridCol>
                <a:gridCol w="2152015">
                  <a:extLst>
                    <a:ext uri="{9D8B030D-6E8A-4147-A177-3AD203B41FA5}">
                      <a16:colId xmlns:a16="http://schemas.microsoft.com/office/drawing/2014/main" val="20001"/>
                    </a:ext>
                  </a:extLst>
                </a:gridCol>
                <a:gridCol w="2155190">
                  <a:extLst>
                    <a:ext uri="{9D8B030D-6E8A-4147-A177-3AD203B41FA5}">
                      <a16:colId xmlns:a16="http://schemas.microsoft.com/office/drawing/2014/main" val="20002"/>
                    </a:ext>
                  </a:extLst>
                </a:gridCol>
              </a:tblGrid>
              <a:tr h="36385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编号</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需求冲突描述</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解决措施</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00835">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1</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社区下点击课程论坛时，出现的帖子是跳转至课程论坛界面还是帖子详情界面。</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宋体" panose="02010600030101010101" pitchFamily="2" charset="-122"/>
                        </a:rPr>
                        <a:t>经由教师和管理员协商打算采取，教师放弃显示帖子界面，直接显示课程论坛的界面，点击即可进入相应的课程论坛。</a:t>
                      </a:r>
                      <a:endParaRPr lang="en-US" altLang="en-US" sz="16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29.</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SRS中是否包含了数据字典？定义的方法是否正确？内容是否完整、准确？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6" name="图片 5" descr="搜狗截图20190113152509"/>
          <p:cNvPicPr>
            <a:picLocks noChangeAspect="1"/>
          </p:cNvPicPr>
          <p:nvPr/>
        </p:nvPicPr>
        <p:blipFill>
          <a:blip r:embed="rId2"/>
          <a:stretch>
            <a:fillRect/>
          </a:stretch>
        </p:blipFill>
        <p:spPr>
          <a:xfrm>
            <a:off x="6042025" y="106680"/>
            <a:ext cx="5760720" cy="6644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30.</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是否在数据字典的基础上定义了ER图？准确吗？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descr="搜狗截图20190101180835"/>
          <p:cNvPicPr>
            <a:picLocks noGrp="1" noChangeAspect="1"/>
          </p:cNvPicPr>
          <p:nvPr>
            <p:ph idx="1"/>
          </p:nvPr>
        </p:nvPicPr>
        <p:blipFill>
          <a:blip r:embed="rId2"/>
          <a:stretch>
            <a:fillRect/>
          </a:stretch>
        </p:blipFill>
        <p:spPr>
          <a:xfrm>
            <a:off x="647700" y="1189990"/>
            <a:ext cx="11193145" cy="5582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31.</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SRS中是否对定义了系统的实现环境？运行环境？</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b="1" dirty="0">
                <a:solidFill>
                  <a:schemeClr val="tx1"/>
                </a:solidFill>
                <a:latin typeface="微软雅黑" panose="020B0503020204020204" charset="-122"/>
                <a:ea typeface="微软雅黑" panose="020B0503020204020204" charset="-122"/>
                <a:cs typeface="微软雅黑" panose="020B0503020204020204" charset="-122"/>
                <a:sym typeface="+mn-ea"/>
              </a:rPr>
              <a:t>运行环境</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本网站要求在校园网内保证至少</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300</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名同学</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同时使用网站响应时间不超过</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1s</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以及</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上课辅助服务的要求</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包括数据存储能力</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网络服务吞吐能力</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数据安全特性等</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服务器建议选用</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Intel CPU,</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可以选择</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Windows</a:t>
            </a:r>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或者</a:t>
            </a:r>
            <a:r>
              <a:rPr lang="en-US" dirty="0">
                <a:solidFill>
                  <a:schemeClr val="tx1"/>
                </a:solidFill>
                <a:latin typeface="微软雅黑" panose="020B0503020204020204" charset="-122"/>
                <a:ea typeface="微软雅黑" panose="020B0503020204020204" charset="-122"/>
                <a:cs typeface="微软雅黑" panose="020B0503020204020204" charset="-122"/>
                <a:sym typeface="+mn-ea"/>
              </a:rPr>
              <a:t>Linux.</a:t>
            </a:r>
          </a:p>
          <a:p>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本网站是部署在校园内网中</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dirty="0">
              <a:solidFill>
                <a:schemeClr val="tx1"/>
              </a:solidFill>
              <a:latin typeface="微软雅黑" panose="020B0503020204020204" charset="-122"/>
              <a:ea typeface="微软雅黑" panose="020B0503020204020204" charset="-122"/>
              <a:cs typeface="微软雅黑" panose="020B0503020204020204" charset="-122"/>
              <a:sym typeface="+mn-ea"/>
            </a:endParaRPr>
          </a:p>
          <a:p>
            <a:r>
              <a:rPr lang="zh-CN" dirty="0">
                <a:solidFill>
                  <a:schemeClr val="tx1"/>
                </a:solidFill>
                <a:latin typeface="微软雅黑" panose="020B0503020204020204" charset="-122"/>
                <a:ea typeface="微软雅黑" panose="020B0503020204020204" charset="-122"/>
                <a:cs typeface="微软雅黑" panose="020B0503020204020204" charset="-122"/>
                <a:sym typeface="+mn-ea"/>
              </a:rPr>
              <a:t>网站界面原型选用Axure RP进行设计，App界面选用墨刀进行设计</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dirty="0">
              <a:solidFill>
                <a:schemeClr val="tx1"/>
              </a:solidFill>
            </a:endParaRPr>
          </a:p>
          <a:p>
            <a:endParaRPr lang="zh-CN" altLang="en-US" dirty="0">
              <a:solidFill>
                <a:schemeClr val="tx1"/>
              </a:solidFill>
            </a:endParaRPr>
          </a:p>
          <a:p>
            <a:endParaRPr lang="zh-CN" altLang="en-US" dirty="0"/>
          </a:p>
        </p:txBody>
      </p:sp>
      <p:pic>
        <p:nvPicPr>
          <p:cNvPr id="3" name="图片 2" descr="搜狗截图20190115162102"/>
          <p:cNvPicPr>
            <a:picLocks noChangeAspect="1"/>
          </p:cNvPicPr>
          <p:nvPr/>
        </p:nvPicPr>
        <p:blipFill>
          <a:blip r:embed="rId2"/>
          <a:stretch>
            <a:fillRect/>
          </a:stretch>
        </p:blipFill>
        <p:spPr>
          <a:xfrm>
            <a:off x="1640840" y="3863340"/>
            <a:ext cx="7838440"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32.</a:t>
            </a:r>
            <a:r>
              <a:rPr sz="4400" b="0" dirty="0">
                <a:effectLst/>
                <a:latin typeface="微软雅黑" panose="020B0503020204020204" charset="-122"/>
                <a:ea typeface="微软雅黑" panose="020B0503020204020204" charset="-122"/>
                <a:cs typeface="微软雅黑" panose="020B0503020204020204" charset="-122"/>
                <a:sym typeface="+mn-ea"/>
              </a:rPr>
              <a:t>SRS中是否对各类用户的需求表明了来源？各部分之间是否建立了链接关系或索引关系？</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搜狗截图20190101173714"/>
          <p:cNvPicPr>
            <a:picLocks noChangeAspect="1"/>
          </p:cNvPicPr>
          <p:nvPr/>
        </p:nvPicPr>
        <p:blipFill>
          <a:blip r:embed="rId2"/>
          <a:stretch>
            <a:fillRect/>
          </a:stretch>
        </p:blipFill>
        <p:spPr>
          <a:xfrm>
            <a:off x="3455670" y="2537460"/>
            <a:ext cx="5280660" cy="4091940"/>
          </a:xfrm>
          <a:prstGeom prst="rect">
            <a:avLst/>
          </a:prstGeom>
        </p:spPr>
      </p:pic>
      <p:pic>
        <p:nvPicPr>
          <p:cNvPr id="6" name="图片 5" descr="搜狗截图20190101173650"/>
          <p:cNvPicPr>
            <a:picLocks noChangeAspect="1"/>
          </p:cNvPicPr>
          <p:nvPr/>
        </p:nvPicPr>
        <p:blipFill>
          <a:blip r:embed="rId3"/>
          <a:stretch>
            <a:fillRect/>
          </a:stretch>
        </p:blipFill>
        <p:spPr>
          <a:xfrm>
            <a:off x="2776855" y="1372870"/>
            <a:ext cx="7034530" cy="11645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33.</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针对需求的复杂关节，是否使用了UML工具进行了进一步的需求分析说明？具体是什么？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en-US" altLang="zh-CN">
                <a:solidFill>
                  <a:schemeClr val="tx1"/>
                </a:solidFill>
              </a:rPr>
              <a:t>Visio</a:t>
            </a:r>
          </a:p>
        </p:txBody>
      </p:sp>
      <p:pic>
        <p:nvPicPr>
          <p:cNvPr id="3" name="图片 2" descr="搜狗截图20190115133216"/>
          <p:cNvPicPr>
            <a:picLocks noChangeAspect="1"/>
          </p:cNvPicPr>
          <p:nvPr/>
        </p:nvPicPr>
        <p:blipFill>
          <a:blip r:embed="rId2"/>
          <a:stretch>
            <a:fillRect/>
          </a:stretch>
        </p:blipFill>
        <p:spPr>
          <a:xfrm>
            <a:off x="6806565" y="664210"/>
            <a:ext cx="5161280" cy="6036945"/>
          </a:xfrm>
          <a:prstGeom prst="rect">
            <a:avLst/>
          </a:prstGeom>
        </p:spPr>
      </p:pic>
      <p:pic>
        <p:nvPicPr>
          <p:cNvPr id="6" name="图片 5" descr="搜狗截图20190115133053"/>
          <p:cNvPicPr>
            <a:picLocks noChangeAspect="1"/>
          </p:cNvPicPr>
          <p:nvPr/>
        </p:nvPicPr>
        <p:blipFill>
          <a:blip r:embed="rId3"/>
          <a:stretch>
            <a:fillRect/>
          </a:stretch>
        </p:blipFill>
        <p:spPr>
          <a:xfrm>
            <a:off x="144145" y="744855"/>
            <a:ext cx="6519545" cy="6036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34.</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对描述需求所使用的UML图例是否与需求对象合适、匹配？描述是否准确？</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graphicFrame>
        <p:nvGraphicFramePr>
          <p:cNvPr id="3" name="对象 -2147482623"/>
          <p:cNvGraphicFramePr/>
          <p:nvPr/>
        </p:nvGraphicFramePr>
        <p:xfrm>
          <a:off x="4945380" y="65405"/>
          <a:ext cx="7209155" cy="6799580"/>
        </p:xfrm>
        <a:graphic>
          <a:graphicData uri="http://schemas.openxmlformats.org/presentationml/2006/ole">
            <mc:AlternateContent xmlns:mc="http://schemas.openxmlformats.org/markup-compatibility/2006">
              <mc:Choice xmlns:v="urn:schemas-microsoft-com:vml" Requires="v">
                <p:oleObj spid="_x0000_s3080" r:id="rId3" imgW="16368395" imgH="18315305" progId="Visio.Drawing.15">
                  <p:embed/>
                </p:oleObj>
              </mc:Choice>
              <mc:Fallback>
                <p:oleObj r:id="rId3" imgW="16368395" imgH="18315305" progId="Visio.Drawing.15">
                  <p:embed/>
                  <p:pic>
                    <p:nvPicPr>
                      <p:cNvPr id="0" name="图片 3075"/>
                      <p:cNvPicPr/>
                      <p:nvPr/>
                    </p:nvPicPr>
                    <p:blipFill>
                      <a:blip r:embed="rId4"/>
                      <a:stretch>
                        <a:fillRect/>
                      </a:stretch>
                    </p:blipFill>
                    <p:spPr>
                      <a:xfrm>
                        <a:off x="4945380" y="65405"/>
                        <a:ext cx="7209155" cy="67995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xit" presetSubtype="10" fill="hold" grpId="0" nodeType="withEffect">
                                  <p:stCondLst>
                                    <p:cond delay="0"/>
                                  </p:stCondLst>
                                  <p:childTnLst>
                                    <p:animEffect transition="out" filter="blinds(horizontal)">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是否可以独立地测试和验证每个需求？是否提交了Test Case？是否采用模版？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表格 2"/>
          <p:cNvGraphicFramePr/>
          <p:nvPr>
            <p:extLst>
              <p:ext uri="{D42A27DB-BD31-4B8C-83A1-F6EECF244321}">
                <p14:modId xmlns:p14="http://schemas.microsoft.com/office/powerpoint/2010/main" val="966893611"/>
              </p:ext>
            </p:extLst>
          </p:nvPr>
        </p:nvGraphicFramePr>
        <p:xfrm>
          <a:off x="5997575" y="151765"/>
          <a:ext cx="5985510" cy="6554470"/>
        </p:xfrm>
        <a:graphic>
          <a:graphicData uri="http://schemas.openxmlformats.org/drawingml/2006/table">
            <a:tbl>
              <a:tblPr firstRow="1" bandRow="1">
                <a:tableStyleId>{5940675A-B579-460E-94D1-54222C63F5DA}</a:tableStyleId>
              </a:tblPr>
              <a:tblGrid>
                <a:gridCol w="915670">
                  <a:extLst>
                    <a:ext uri="{9D8B030D-6E8A-4147-A177-3AD203B41FA5}">
                      <a16:colId xmlns:a16="http://schemas.microsoft.com/office/drawing/2014/main" val="20000"/>
                    </a:ext>
                  </a:extLst>
                </a:gridCol>
                <a:gridCol w="1494155">
                  <a:extLst>
                    <a:ext uri="{9D8B030D-6E8A-4147-A177-3AD203B41FA5}">
                      <a16:colId xmlns:a16="http://schemas.microsoft.com/office/drawing/2014/main" val="20001"/>
                    </a:ext>
                  </a:extLst>
                </a:gridCol>
                <a:gridCol w="1007110">
                  <a:extLst>
                    <a:ext uri="{9D8B030D-6E8A-4147-A177-3AD203B41FA5}">
                      <a16:colId xmlns:a16="http://schemas.microsoft.com/office/drawing/2014/main" val="20002"/>
                    </a:ext>
                  </a:extLst>
                </a:gridCol>
                <a:gridCol w="661670">
                  <a:extLst>
                    <a:ext uri="{9D8B030D-6E8A-4147-A177-3AD203B41FA5}">
                      <a16:colId xmlns:a16="http://schemas.microsoft.com/office/drawing/2014/main" val="20003"/>
                    </a:ext>
                  </a:extLst>
                </a:gridCol>
                <a:gridCol w="224155">
                  <a:extLst>
                    <a:ext uri="{9D8B030D-6E8A-4147-A177-3AD203B41FA5}">
                      <a16:colId xmlns:a16="http://schemas.microsoft.com/office/drawing/2014/main" val="20004"/>
                    </a:ext>
                  </a:extLst>
                </a:gridCol>
                <a:gridCol w="699770">
                  <a:extLst>
                    <a:ext uri="{9D8B030D-6E8A-4147-A177-3AD203B41FA5}">
                      <a16:colId xmlns:a16="http://schemas.microsoft.com/office/drawing/2014/main" val="20005"/>
                    </a:ext>
                  </a:extLst>
                </a:gridCol>
                <a:gridCol w="982980">
                  <a:extLst>
                    <a:ext uri="{9D8B030D-6E8A-4147-A177-3AD203B41FA5}">
                      <a16:colId xmlns:a16="http://schemas.microsoft.com/office/drawing/2014/main" val="20006"/>
                    </a:ext>
                  </a:extLst>
                </a:gridCol>
              </a:tblGrid>
              <a:tr h="41148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项目/软件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软件工程系列课程教学辅助网站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程序版本</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测试编号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TC-T001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功能模块名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编制人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对应用例编号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宋体" panose="02010600030101010101" pitchFamily="2" charset="-122"/>
                          <a:ea typeface="宋体" panose="02010600030101010101" pitchFamily="2" charset="-122"/>
                          <a:cs typeface="宋体" panose="02010600030101010101" pitchFamily="2" charset="-122"/>
                        </a:rPr>
                        <a:t> Uc</a:t>
                      </a:r>
                      <a:r>
                        <a:rPr lang="en-US" altLang="zh-CN" sz="1200" b="0" dirty="0">
                          <a:latin typeface="宋体" panose="02010600030101010101" pitchFamily="2" charset="-122"/>
                          <a:ea typeface="宋体" panose="02010600030101010101" pitchFamily="2" charset="-122"/>
                          <a:cs typeface="宋体" panose="02010600030101010101" pitchFamily="2" charset="-122"/>
                        </a:rPr>
                        <a:t>-T001</a:t>
                      </a:r>
                      <a:endParaRPr lang="en-US" altLang="en-US" sz="1200" b="0" dirty="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编制时间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2019.1.5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相关的用例</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教师进行网站注册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功能特性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网站注册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436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测试目的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对输入的账号信息进行规范化，防止非法注册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148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预置条件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教师在该网站上未进行注册过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特殊规程说明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48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参考信息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用例说明中关于“教师账号注册”的说明</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测试数据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6">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8"/>
                  </a:ext>
                </a:extLst>
              </a:tr>
              <a:tr h="24511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操作序号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操作描述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数 据</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覆盖路径</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期望结果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实际结果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输入工作单位，输入姓名，输入邮箱，输入身份证，输入电话号码，上传身份证照片，输入密码，输入确认密码按“注册”按钮。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工作单位=浙江大学，输入姓名=张三，输入邮箱=“123456@.stu.zucc.edu.cn”，身份证=123456789987654321，电话号码=13656648591，上传身份证照片，输入密码=1235ab，确认密码=1234ab</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（1）（2）（3）（4）（5）（6）（7）（8）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注册成功，显示登录界面</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宋体" panose="02010600030101010101" pitchFamily="2" charset="-122"/>
                          <a:ea typeface="宋体" panose="02010600030101010101" pitchFamily="2" charset="-122"/>
                          <a:cs typeface="宋体" panose="02010600030101010101" pitchFamily="2" charset="-122"/>
                        </a:rPr>
                        <a:t> </a:t>
                      </a:r>
                      <a:r>
                        <a:rPr lang="en-US" sz="1200" b="0" dirty="0" err="1">
                          <a:latin typeface="宋体" panose="02010600030101010101" pitchFamily="2" charset="-122"/>
                          <a:ea typeface="宋体" panose="02010600030101010101" pitchFamily="2" charset="-122"/>
                          <a:cs typeface="宋体" panose="02010600030101010101" pitchFamily="2" charset="-122"/>
                        </a:rPr>
                        <a:t>显示登录界面</a:t>
                      </a:r>
                      <a:endParaRPr lang="en-US" altLang="en-US" sz="1200" b="0" dirty="0">
                        <a:latin typeface="宋体" panose="02010600030101010101" pitchFamily="2" charset="-122"/>
                        <a:ea typeface="宋体" panose="02010600030101010101" pitchFamily="2" charset="-122"/>
                        <a:cs typeface="宋体" panose="02010600030101010101" pitchFamily="2" charset="-122"/>
                      </a:endParaRPr>
                    </a:p>
                  </a:txBody>
                  <a:tcPr marL="22859" marR="22859" marT="22859" marB="22859"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aphicFrame>
        <p:nvGraphicFramePr>
          <p:cNvPr id="5" name="表格 4"/>
          <p:cNvGraphicFramePr/>
          <p:nvPr/>
        </p:nvGraphicFramePr>
        <p:xfrm>
          <a:off x="647700" y="1487805"/>
          <a:ext cx="4848225" cy="5218430"/>
        </p:xfrm>
        <a:graphic>
          <a:graphicData uri="http://schemas.openxmlformats.org/drawingml/2006/table">
            <a:tbl>
              <a:tblPr firstRow="1" bandRow="1">
                <a:tableStyleId>{5940675A-B579-460E-94D1-54222C63F5DA}</a:tableStyleId>
              </a:tblPr>
              <a:tblGrid>
                <a:gridCol w="1150620">
                  <a:extLst>
                    <a:ext uri="{9D8B030D-6E8A-4147-A177-3AD203B41FA5}">
                      <a16:colId xmlns:a16="http://schemas.microsoft.com/office/drawing/2014/main" val="20000"/>
                    </a:ext>
                  </a:extLst>
                </a:gridCol>
                <a:gridCol w="1843405">
                  <a:extLst>
                    <a:ext uri="{9D8B030D-6E8A-4147-A177-3AD203B41FA5}">
                      <a16:colId xmlns:a16="http://schemas.microsoft.com/office/drawing/2014/main" val="20001"/>
                    </a:ext>
                  </a:extLst>
                </a:gridCol>
                <a:gridCol w="1854200">
                  <a:extLst>
                    <a:ext uri="{9D8B030D-6E8A-4147-A177-3AD203B41FA5}">
                      <a16:colId xmlns:a16="http://schemas.microsoft.com/office/drawing/2014/main" val="20002"/>
                    </a:ext>
                  </a:extLst>
                </a:gridCol>
              </a:tblGrid>
              <a:tr h="18478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输入条件</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有效等价类</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无效等价类</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81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工作单位不能为空（1）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工作单位为空（10）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220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姓名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姓名2个字符以上6个字符以下（2）姓名内容合法汉字（3）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姓名为空（11）姓名长度&lt;2个字符长度（12）姓名长度&gt;6个字符长度（13）姓名包含非法汉字，如&amp;,*（14）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78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身份证长度为18位（4）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身份证为空（15）身份证长度小于18位（16）身份证长度大于18位（17）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787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电话号码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电话号码11位（5）</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电话号码为空（18）电话号码长度小于11位（19）电话号码长度大于11位（20）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265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邮箱</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1.有且只能有1个“@”号，至少有一个“.”号@”前面的部分    （6）</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 邮箱内容为空（21）2. 邮箱出现多个“@”符号（22）3. 邮箱没有“@”符号（23）4. 邮箱没有出现“.”（24）</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53085">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密码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用户密码为6到18位  （7）字母数字混合组合（8）</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密码为空（25）密码长度小于6位（26）密码长度大于18位（27）</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372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确认密码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和输入的密码一致（9）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确认密码为空（28）确认密码和输入的密码不一致（29）</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861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身份证照片</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身份证照片不能为空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身份证照片为空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xit" presetSubtype="10" fill="hold" grpId="0" nodeType="withEffect">
                                  <p:stCondLst>
                                    <p:cond delay="0"/>
                                  </p:stCondLst>
                                  <p:childTnLst>
                                    <p:animEffect transition="out" filter="blinds(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47700" y="392430"/>
            <a:ext cx="10515600" cy="5784850"/>
          </a:xfrm>
        </p:spPr>
        <p:txBody>
          <a:bodyPr/>
          <a:lstStyle/>
          <a:p>
            <a:pPr marL="0" indent="0">
              <a:buNone/>
            </a:pPr>
            <a:r>
              <a:rPr lang="zh-CN" altLang="en-US">
                <a:solidFill>
                  <a:schemeClr val="tx1"/>
                </a:solidFill>
              </a:rPr>
              <a:t>需求变更组内评审</a:t>
            </a:r>
            <a:r>
              <a:rPr lang="en-US" altLang="zh-CN">
                <a:solidFill>
                  <a:schemeClr val="tx1"/>
                </a:solidFill>
              </a:rPr>
              <a:t>						</a:t>
            </a:r>
            <a:r>
              <a:rPr lang="zh-CN" altLang="en-US">
                <a:solidFill>
                  <a:schemeClr val="tx1"/>
                </a:solidFill>
              </a:rPr>
              <a:t>课程大作业组内评审</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7437120" y="1247775"/>
            <a:ext cx="3726180" cy="4732020"/>
          </a:xfrm>
          <a:prstGeom prst="rect">
            <a:avLst/>
          </a:prstGeom>
        </p:spPr>
      </p:pic>
      <p:pic>
        <p:nvPicPr>
          <p:cNvPr id="3" name="图片 2"/>
          <p:cNvPicPr>
            <a:picLocks noChangeAspect="1"/>
          </p:cNvPicPr>
          <p:nvPr/>
        </p:nvPicPr>
        <p:blipFill>
          <a:blip r:embed="rId3"/>
          <a:stretch>
            <a:fillRect/>
          </a:stretch>
        </p:blipFill>
        <p:spPr>
          <a:xfrm>
            <a:off x="582295" y="2301240"/>
            <a:ext cx="2971800" cy="22555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36.</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Test Case的设计采用的是什么方法？数量多少？够吗？有效吗？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a:solidFill>
                  <a:schemeClr val="tx1"/>
                </a:solidFill>
              </a:rPr>
              <a:t>方法：等价类</a:t>
            </a:r>
          </a:p>
          <a:p>
            <a:r>
              <a:rPr lang="zh-CN" altLang="en-US">
                <a:solidFill>
                  <a:schemeClr val="tx1"/>
                </a:solidFill>
              </a:rPr>
              <a:t>测试用例的大项和用例为：</a:t>
            </a:r>
            <a:r>
              <a:rPr lang="en-US" altLang="zh-CN">
                <a:solidFill>
                  <a:schemeClr val="tx1"/>
                </a:solidFill>
              </a:rPr>
              <a:t>1:1</a:t>
            </a:r>
            <a:endParaRPr lang="zh-CN" altLang="en-US">
              <a:solidFill>
                <a:schemeClr val="tx1"/>
              </a:solidFill>
            </a:endParaRPr>
          </a:p>
          <a:p>
            <a:r>
              <a:rPr lang="zh-CN" altLang="en-US">
                <a:solidFill>
                  <a:schemeClr val="tx1"/>
                </a:solidFill>
              </a:rPr>
              <a:t>网页端数量：</a:t>
            </a:r>
            <a:r>
              <a:rPr lang="en-US" altLang="zh-CN">
                <a:solidFill>
                  <a:schemeClr val="tx1"/>
                </a:solidFill>
              </a:rPr>
              <a:t>158</a:t>
            </a:r>
            <a:r>
              <a:rPr lang="zh-CN" altLang="en-US">
                <a:solidFill>
                  <a:schemeClr val="tx1"/>
                </a:solidFill>
              </a:rPr>
              <a:t>个</a:t>
            </a:r>
          </a:p>
          <a:p>
            <a:r>
              <a:rPr lang="zh-CN" altLang="en-US">
                <a:solidFill>
                  <a:schemeClr val="tx1"/>
                </a:solidFill>
              </a:rPr>
              <a:t>手机端数量：</a:t>
            </a:r>
            <a:r>
              <a:rPr lang="en-US" altLang="zh-CN">
                <a:solidFill>
                  <a:schemeClr val="tx1"/>
                </a:solidFill>
              </a:rPr>
              <a:t>94</a:t>
            </a:r>
            <a:r>
              <a:rPr lang="zh-CN" altLang="en-US">
                <a:solidFill>
                  <a:schemeClr val="tx1"/>
                </a:solidFill>
              </a:rPr>
              <a:t>个</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为便于SRS的理解和评审，是否提交了初步的User Manual？描述是否正确、有效？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3" name="内容占位符 2"/>
          <p:cNvSpPr>
            <a:spLocks noGrp="1"/>
          </p:cNvSpPr>
          <p:nvPr>
            <p:ph idx="1"/>
          </p:nvPr>
        </p:nvSpPr>
        <p:spPr/>
        <p:txBody>
          <a:bodyPr/>
          <a:lstStyle/>
          <a:p>
            <a:endParaRPr lang="zh-CN" altLang="en-US"/>
          </a:p>
        </p:txBody>
      </p:sp>
      <p:pic>
        <p:nvPicPr>
          <p:cNvPr id="6" name="图片 5" descr="搜狗截图20190115133708"/>
          <p:cNvPicPr>
            <a:picLocks noChangeAspect="1"/>
          </p:cNvPicPr>
          <p:nvPr/>
        </p:nvPicPr>
        <p:blipFill>
          <a:blip r:embed="rId2"/>
          <a:stretch>
            <a:fillRect/>
          </a:stretch>
        </p:blipFill>
        <p:spPr>
          <a:xfrm>
            <a:off x="7894320" y="2322195"/>
            <a:ext cx="3472815" cy="3359150"/>
          </a:xfrm>
          <a:prstGeom prst="rect">
            <a:avLst/>
          </a:prstGeom>
        </p:spPr>
      </p:pic>
      <p:pic>
        <p:nvPicPr>
          <p:cNvPr id="7" name="图片 6" descr="搜狗截图20190115133653"/>
          <p:cNvPicPr>
            <a:picLocks noChangeAspect="1"/>
          </p:cNvPicPr>
          <p:nvPr/>
        </p:nvPicPr>
        <p:blipFill>
          <a:blip r:embed="rId3"/>
          <a:stretch>
            <a:fillRect/>
          </a:stretch>
        </p:blipFill>
        <p:spPr>
          <a:xfrm>
            <a:off x="409575" y="1751330"/>
            <a:ext cx="6849745" cy="47256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38.</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是否对SRS进行了正式的内部评审？是否有评审记录？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pPr marL="0" indent="0">
              <a:buNone/>
            </a:pPr>
            <a:r>
              <a:rPr lang="en-US" altLang="zh-CN" sz="4000" dirty="0">
                <a:solidFill>
                  <a:schemeClr val="tx1"/>
                </a:solidFill>
                <a:effectLst/>
                <a:latin typeface="微软雅黑" panose="020B0503020204020204" charset="-122"/>
                <a:ea typeface="微软雅黑" panose="020B0503020204020204" charset="-122"/>
                <a:cs typeface="微软雅黑" panose="020B0503020204020204" charset="-122"/>
                <a:sym typeface="+mn-ea"/>
              </a:rPr>
              <a:t>39.</a:t>
            </a:r>
            <a:r>
              <a:rPr lang="zh-CN" altLang="en-US" sz="400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是否对评审中要求修改和改进的部分进行了完善？是否有记录？</a:t>
            </a:r>
            <a:endParaRPr lang="zh-CN" altLang="en-US" b="0"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a:p>
            <a:endParaRPr lang="zh-CN" altLang="en-US"/>
          </a:p>
        </p:txBody>
      </p:sp>
      <p:pic>
        <p:nvPicPr>
          <p:cNvPr id="3" name="内容占位符 2"/>
          <p:cNvPicPr>
            <a:picLocks noChangeAspect="1"/>
          </p:cNvPicPr>
          <p:nvPr/>
        </p:nvPicPr>
        <p:blipFill>
          <a:blip r:embed="rId2"/>
          <a:stretch>
            <a:fillRect/>
          </a:stretch>
        </p:blipFill>
        <p:spPr>
          <a:xfrm>
            <a:off x="6430010" y="93980"/>
            <a:ext cx="5590540" cy="667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40.</a:t>
            </a:r>
            <a:r>
              <a:rPr lang="zh-CN" altLang="en-US" sz="4400" b="0" dirty="0">
                <a:effectLst/>
                <a:latin typeface="微软雅黑" panose="020B0503020204020204" charset="-122"/>
                <a:ea typeface="微软雅黑" panose="020B0503020204020204" charset="-122"/>
                <a:cs typeface="微软雅黑" panose="020B0503020204020204" charset="-122"/>
                <a:sym typeface="+mn-ea"/>
              </a:rPr>
              <a:t>针对SRS Baseline，是否进行了正式的发布？是否定义了基准版本号？是否提交配置系统？</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5" name="表格 4"/>
          <p:cNvGraphicFramePr/>
          <p:nvPr/>
        </p:nvGraphicFramePr>
        <p:xfrm>
          <a:off x="3406775" y="1696720"/>
          <a:ext cx="5378450" cy="4389120"/>
        </p:xfrm>
        <a:graphic>
          <a:graphicData uri="http://schemas.openxmlformats.org/drawingml/2006/table">
            <a:tbl>
              <a:tblPr firstRow="1" bandRow="1">
                <a:tableStyleId>{5940675A-B579-460E-94D1-54222C63F5DA}</a:tableStyleId>
              </a:tblPr>
              <a:tblGrid>
                <a:gridCol w="896938">
                  <a:extLst>
                    <a:ext uri="{9D8B030D-6E8A-4147-A177-3AD203B41FA5}">
                      <a16:colId xmlns:a16="http://schemas.microsoft.com/office/drawing/2014/main" val="20000"/>
                    </a:ext>
                  </a:extLst>
                </a:gridCol>
                <a:gridCol w="1150937">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349375">
                  <a:extLst>
                    <a:ext uri="{9D8B030D-6E8A-4147-A177-3AD203B41FA5}">
                      <a16:colId xmlns:a16="http://schemas.microsoft.com/office/drawing/2014/main" val="20003"/>
                    </a:ext>
                  </a:extLst>
                </a:gridCol>
                <a:gridCol w="900112">
                  <a:extLst>
                    <a:ext uri="{9D8B030D-6E8A-4147-A177-3AD203B41FA5}">
                      <a16:colId xmlns:a16="http://schemas.microsoft.com/office/drawing/2014/main" val="20004"/>
                    </a:ext>
                  </a:extLst>
                </a:gridCol>
              </a:tblGrid>
              <a:tr h="0">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版本/状态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参与者</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起止日期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备注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审核人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V0.1.0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郑巧雁、张琪</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2018年11月25日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软件需求规格说明书的初步编写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V0.2.0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2018年12月1日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软件需求规格说明书的修改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V0.3.0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2018年12月8日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软件需求规格说明书的大致修改（初稿）</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V0.4.0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2018年12月16日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V0.5.0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2018年12月23日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对SRS文档进一步修改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V0.6.0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2018年12月23日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对SRS文档进一步修改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V0.7.0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2019年1月5日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对SRS文档进一步修改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V1.0.0</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2019年1月8日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变更后对SRS文档的进一步修改，以及添加了手机端的内容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V1.0.1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郑巧雁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2019年1月13日</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变更后对SRS文档的进一步修改，以及添加了手机端的内容</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陈妍蓝</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图片 2">
            <a:extLst>
              <a:ext uri="{FF2B5EF4-FFF2-40B4-BE49-F238E27FC236}">
                <a16:creationId xmlns:a16="http://schemas.microsoft.com/office/drawing/2014/main" id="{476C4FB1-AC3A-4E6E-9D47-D5EB91274A84}"/>
              </a:ext>
            </a:extLst>
          </p:cNvPr>
          <p:cNvPicPr>
            <a:picLocks noChangeAspect="1"/>
          </p:cNvPicPr>
          <p:nvPr/>
        </p:nvPicPr>
        <p:blipFill>
          <a:blip r:embed="rId2"/>
          <a:stretch>
            <a:fillRect/>
          </a:stretch>
        </p:blipFill>
        <p:spPr>
          <a:xfrm>
            <a:off x="204716" y="818866"/>
            <a:ext cx="11658036" cy="5290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a:effectLst/>
                <a:latin typeface="微软雅黑" panose="020B0503020204020204" charset="-122"/>
                <a:ea typeface="微软雅黑" panose="020B0503020204020204" charset="-122"/>
                <a:cs typeface="微软雅黑" panose="020B0503020204020204" charset="-122"/>
              </a:rPr>
              <a:t>41.</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针对需求的管理，是否采用了需求管理工具？是否把全部需求录入工具？是否建立了跟踪链接矩阵？</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65100" y="2113280"/>
            <a:ext cx="11582400" cy="4457700"/>
          </a:xfrm>
          <a:prstGeom prst="rect">
            <a:avLst/>
          </a:prstGeom>
        </p:spPr>
      </p:pic>
      <p:pic>
        <p:nvPicPr>
          <p:cNvPr id="5" name="图片 4"/>
          <p:cNvPicPr>
            <a:picLocks noChangeAspect="1"/>
          </p:cNvPicPr>
          <p:nvPr/>
        </p:nvPicPr>
        <p:blipFill>
          <a:blip r:embed="rId3"/>
          <a:stretch>
            <a:fillRect/>
          </a:stretch>
        </p:blipFill>
        <p:spPr>
          <a:xfrm>
            <a:off x="165100" y="2166620"/>
            <a:ext cx="11873865" cy="4404360"/>
          </a:xfrm>
          <a:prstGeom prst="rect">
            <a:avLst/>
          </a:prstGeom>
        </p:spPr>
      </p:pic>
      <p:pic>
        <p:nvPicPr>
          <p:cNvPr id="7" name="图片 6"/>
          <p:cNvPicPr>
            <a:picLocks noChangeAspect="1"/>
          </p:cNvPicPr>
          <p:nvPr/>
        </p:nvPicPr>
        <p:blipFill>
          <a:blip r:embed="rId4"/>
          <a:stretch>
            <a:fillRect/>
          </a:stretch>
        </p:blipFill>
        <p:spPr>
          <a:xfrm>
            <a:off x="8321040" y="-13335"/>
            <a:ext cx="3566160" cy="2308860"/>
          </a:xfrm>
          <a:prstGeom prst="rect">
            <a:avLst/>
          </a:prstGeom>
        </p:spPr>
      </p:pic>
      <p:pic>
        <p:nvPicPr>
          <p:cNvPr id="8" name="图片 7"/>
          <p:cNvPicPr>
            <a:picLocks noChangeAspect="1"/>
          </p:cNvPicPr>
          <p:nvPr/>
        </p:nvPicPr>
        <p:blipFill>
          <a:blip r:embed="rId5"/>
          <a:stretch>
            <a:fillRect/>
          </a:stretch>
        </p:blipFill>
        <p:spPr>
          <a:xfrm>
            <a:off x="165100" y="1314450"/>
            <a:ext cx="11967845" cy="3887470"/>
          </a:xfrm>
          <a:prstGeom prst="rect">
            <a:avLst/>
          </a:prstGeom>
        </p:spPr>
      </p:pic>
      <p:pic>
        <p:nvPicPr>
          <p:cNvPr id="9" name="图片 8"/>
          <p:cNvPicPr>
            <a:picLocks noChangeAspect="1"/>
          </p:cNvPicPr>
          <p:nvPr/>
        </p:nvPicPr>
        <p:blipFill>
          <a:blip r:embed="rId6"/>
          <a:stretch>
            <a:fillRect/>
          </a:stretch>
        </p:blipFill>
        <p:spPr>
          <a:xfrm>
            <a:off x="151765" y="1316355"/>
            <a:ext cx="11887835" cy="4225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nodeType="withEffect">
                                  <p:stCondLst>
                                    <p:cond delay="0"/>
                                  </p:stCondLst>
                                  <p:childTnLst>
                                    <p:animEffect transition="out" filter="blinds(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xit" presetSubtype="10" fill="hold" nodeType="withEffect">
                                  <p:stCondLst>
                                    <p:cond delay="0"/>
                                  </p:stCondLst>
                                  <p:childTnLst>
                                    <p:animEffect transition="out" filter="blinds(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par>
                                <p:cTn id="34" presetID="3" presetClass="exit" presetSubtype="10" fill="hold" nodeType="withEffect">
                                  <p:stCondLst>
                                    <p:cond delay="0"/>
                                  </p:stCondLst>
                                  <p:childTnLst>
                                    <p:animEffect transition="out" filter="blinds(horizontal)">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62230"/>
            <a:ext cx="10515600" cy="1325563"/>
          </a:xfrm>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42.</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针对项目的需求变化，是否建议了CCB组织和人选？为什么？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7" name="图片 6" descr="2019-01-15 175527"/>
          <p:cNvPicPr>
            <a:picLocks noChangeAspect="1"/>
          </p:cNvPicPr>
          <p:nvPr/>
        </p:nvPicPr>
        <p:blipFill>
          <a:blip r:embed="rId2"/>
          <a:stretch>
            <a:fillRect/>
          </a:stretch>
        </p:blipFill>
        <p:spPr>
          <a:xfrm>
            <a:off x="647700" y="3420745"/>
            <a:ext cx="10871200" cy="2565400"/>
          </a:xfrm>
          <a:prstGeom prst="rect">
            <a:avLst/>
          </a:prstGeom>
        </p:spPr>
      </p:pic>
      <p:pic>
        <p:nvPicPr>
          <p:cNvPr id="8" name="图片 7" descr="2019-01-15 175522"/>
          <p:cNvPicPr>
            <a:picLocks noChangeAspect="1"/>
          </p:cNvPicPr>
          <p:nvPr/>
        </p:nvPicPr>
        <p:blipFill>
          <a:blip r:embed="rId3"/>
          <a:stretch>
            <a:fillRect/>
          </a:stretch>
        </p:blipFill>
        <p:spPr>
          <a:xfrm>
            <a:off x="647700" y="3420745"/>
            <a:ext cx="10871200" cy="2946400"/>
          </a:xfrm>
          <a:prstGeom prst="rect">
            <a:avLst/>
          </a:prstGeom>
        </p:spPr>
      </p:pic>
      <p:graphicFrame>
        <p:nvGraphicFramePr>
          <p:cNvPr id="9" name="表格 8"/>
          <p:cNvGraphicFramePr/>
          <p:nvPr/>
        </p:nvGraphicFramePr>
        <p:xfrm>
          <a:off x="973137" y="1578610"/>
          <a:ext cx="5411788" cy="2926080"/>
        </p:xfrm>
        <a:graphic>
          <a:graphicData uri="http://schemas.openxmlformats.org/drawingml/2006/table">
            <a:tbl>
              <a:tblPr firstRow="1" bandRow="1">
                <a:tableStyleId>{5940675A-B579-460E-94D1-54222C63F5DA}</a:tableStyleId>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18288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姓名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角色</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描述和职责</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沈启航</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变更控制委员会主席</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变更控制委员会主席，如果变更控制委员会未能达成一致，主席通常有最终决定权；针对每个变更请求确定评估人和修改人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评估者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受CCB主席要求负责完成变更影响分析的人</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郑巧雁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修改者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针对批准的变更请求，负责完成产品修改</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潘琳</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提交者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提出新变更请求的人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请求接收者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最初接收新提交变更请求的人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潘琳</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验证者</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验证变更是否已正确实现的人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xit" presetSubtype="10" fill="hold" nodeType="withEffect">
                                  <p:stCondLst>
                                    <p:cond delay="0"/>
                                  </p:stCondLst>
                                  <p:childTnLst>
                                    <p:animEffect transition="out" filter="blinds(horizontal)">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xit" presetSubtype="10" fill="hold" nodeType="with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针对用户的需求变化，是否提交了需求变更申请报告？内容是否完整？</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3" name="内容占位符 2"/>
          <p:cNvSpPr>
            <a:spLocks noGrp="1"/>
          </p:cNvSpPr>
          <p:nvPr>
            <p:ph idx="1"/>
          </p:nvPr>
        </p:nvSpPr>
        <p:spPr/>
        <p:txBody>
          <a:bodyPr/>
          <a:lstStyle/>
          <a:p>
            <a:endParaRPr lang="zh-CN" altLang="en-US"/>
          </a:p>
        </p:txBody>
      </p:sp>
      <p:graphicFrame>
        <p:nvGraphicFramePr>
          <p:cNvPr id="5" name="表格 4"/>
          <p:cNvGraphicFramePr/>
          <p:nvPr/>
        </p:nvGraphicFramePr>
        <p:xfrm>
          <a:off x="5699125" y="422275"/>
          <a:ext cx="6365240" cy="6233160"/>
        </p:xfrm>
        <a:graphic>
          <a:graphicData uri="http://schemas.openxmlformats.org/drawingml/2006/table">
            <a:tbl>
              <a:tblPr firstRow="1" bandRow="1">
                <a:tableStyleId>{5940675A-B579-460E-94D1-54222C63F5DA}</a:tableStyleId>
              </a:tblPr>
              <a:tblGrid>
                <a:gridCol w="1193165">
                  <a:extLst>
                    <a:ext uri="{9D8B030D-6E8A-4147-A177-3AD203B41FA5}">
                      <a16:colId xmlns:a16="http://schemas.microsoft.com/office/drawing/2014/main" val="20000"/>
                    </a:ext>
                  </a:extLst>
                </a:gridCol>
                <a:gridCol w="1521460">
                  <a:extLst>
                    <a:ext uri="{9D8B030D-6E8A-4147-A177-3AD203B41FA5}">
                      <a16:colId xmlns:a16="http://schemas.microsoft.com/office/drawing/2014/main" val="20001"/>
                    </a:ext>
                  </a:extLst>
                </a:gridCol>
                <a:gridCol w="273685">
                  <a:extLst>
                    <a:ext uri="{9D8B030D-6E8A-4147-A177-3AD203B41FA5}">
                      <a16:colId xmlns:a16="http://schemas.microsoft.com/office/drawing/2014/main" val="20002"/>
                    </a:ext>
                  </a:extLst>
                </a:gridCol>
                <a:gridCol w="1468120">
                  <a:extLst>
                    <a:ext uri="{9D8B030D-6E8A-4147-A177-3AD203B41FA5}">
                      <a16:colId xmlns:a16="http://schemas.microsoft.com/office/drawing/2014/main" val="20003"/>
                    </a:ext>
                  </a:extLst>
                </a:gridCol>
                <a:gridCol w="978535">
                  <a:extLst>
                    <a:ext uri="{9D8B030D-6E8A-4147-A177-3AD203B41FA5}">
                      <a16:colId xmlns:a16="http://schemas.microsoft.com/office/drawing/2014/main" val="20004"/>
                    </a:ext>
                  </a:extLst>
                </a:gridCol>
                <a:gridCol w="930275">
                  <a:extLst>
                    <a:ext uri="{9D8B030D-6E8A-4147-A177-3AD203B41FA5}">
                      <a16:colId xmlns:a16="http://schemas.microsoft.com/office/drawing/2014/main" val="20005"/>
                    </a:ext>
                  </a:extLst>
                </a:gridCol>
              </a:tblGrid>
              <a:tr h="18288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产品名称</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软件工程系列课程教学辅助网站</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12001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项目名称</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软件工程系列课程教学辅助网站</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项目经理</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065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变更申请人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申请时间</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2019年1月6日</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2"/>
                  </a:ext>
                </a:extLst>
              </a:tr>
              <a:tr h="15621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变更类型</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需求变更</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3"/>
                  </a:ext>
                </a:extLst>
              </a:tr>
              <a:tr h="24066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对应需求文档号</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G18-SRS</a:t>
                      </a:r>
                      <a:r>
                        <a:rPr lang="en-US" sz="1200" b="0">
                          <a:latin typeface="微软雅黑" panose="020B0503020204020204" charset="-122"/>
                          <a:ea typeface="微软雅黑" panose="020B0503020204020204" charset="-122"/>
                          <a:cs typeface="Calibri" panose="020F0502020204030204" pitchFamily="34" charset="0"/>
                        </a:rPr>
                        <a:t> </a:t>
                      </a:r>
                      <a:r>
                        <a:rPr lang="en-US" sz="1200" b="0">
                          <a:latin typeface="微软雅黑" panose="020B0503020204020204" charset="-122"/>
                          <a:ea typeface="微软雅黑" panose="020B0503020204020204" charset="-122"/>
                          <a:cs typeface="宋体" panose="02010600030101010101" pitchFamily="2" charset="-122"/>
                        </a:rPr>
                        <a:t>V1.0.0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4"/>
                  </a:ext>
                </a:extLst>
              </a:tr>
              <a:tr h="772795">
                <a:tc rowSpan="2">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变更描述</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变更前的描述（若为新需求可不填此栏）此需求为新需求</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77279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变更后的描述后台添加管理编辑网站首页动图的功能 </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6"/>
                  </a:ext>
                </a:extLst>
              </a:tr>
              <a:tr h="140970">
                <a:tc>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评审方式</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  ]项目组裁决  [√]召开评审会议    </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r h="120015">
                <a:tc>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评审负责人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8"/>
                  </a:ext>
                </a:extLst>
              </a:tr>
              <a:tr h="140970">
                <a:tc>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评审成员</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陈遵义、郑巧雁、张琪、宋翼虎</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9"/>
                  </a:ext>
                </a:extLst>
              </a:tr>
              <a:tr h="120015">
                <a:tc gridSpan="6">
                  <a:txBody>
                    <a:bodyPr/>
                    <a:lstStyle/>
                    <a:p>
                      <a:pPr indent="0" algn="ctr">
                        <a:buNone/>
                      </a:pPr>
                      <a:r>
                        <a:rPr lang="en-US" sz="1200" b="0">
                          <a:latin typeface="微软雅黑" panose="020B0503020204020204" charset="-122"/>
                          <a:ea typeface="微软雅黑" panose="020B0503020204020204" charset="-122"/>
                          <a:cs typeface="宋体" panose="02010600030101010101" pitchFamily="2" charset="-122"/>
                        </a:rPr>
                        <a:t>以下由项目组填写</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0"/>
                  </a:ext>
                </a:extLst>
              </a:tr>
              <a:tr h="77343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技术评审</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[√]可行              [  ]不可行技术方案简单描述：在后台添加管理编辑网站首页动图的功能</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1"/>
                  </a:ext>
                </a:extLst>
              </a:tr>
              <a:tr h="43942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进度影响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变更导致项目额外工期的总工时5.5工时，相应的概要设计延后2天</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2"/>
                  </a:ext>
                </a:extLst>
              </a:tr>
              <a:tr h="120650">
                <a:tc row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成本影响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需要额外人员数目</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3人</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3"/>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人时成本（人时）</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2.5人时</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4"/>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人时工资（元）</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59.12元/时</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5"/>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非人时成本（元）</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6"/>
                  </a:ext>
                </a:extLst>
              </a:tr>
              <a:tr h="120015">
                <a:tc rowSpan="3">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质量影响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对设计阶段的影响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添加管理编辑网站首页动图的功能</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7"/>
                  </a:ext>
                </a:extLst>
              </a:tr>
              <a:tr h="12065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对测试阶段的影响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在测试用例中添加管理编辑网站首页动图的功能</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8"/>
                  </a:ext>
                </a:extLst>
              </a:tr>
              <a:tr h="12001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对运行阶段的影响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无影响</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19"/>
                  </a:ext>
                </a:extLst>
              </a:tr>
              <a:tr h="140970">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CCB意见</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[√]同意            [ ]不同意           [ ]搁置</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20"/>
                  </a:ext>
                </a:extLst>
              </a:tr>
              <a:tr h="120015">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CCB主席签字</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沈启航</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日期：2019/01/06</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2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Par">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44.</a:t>
            </a:r>
            <a:r>
              <a:rPr lang="zh-CN" sz="4400" b="0" dirty="0">
                <a:effectLst/>
                <a:latin typeface="微软雅黑" panose="020B0503020204020204" charset="-122"/>
                <a:ea typeface="微软雅黑" panose="020B0503020204020204" charset="-122"/>
                <a:cs typeface="微软雅黑" panose="020B0503020204020204" charset="-122"/>
                <a:sym typeface="+mn-ea"/>
              </a:rPr>
              <a:t>是否采用了需求管理工具对用户的需求变化进行了需求变更影响分析？效果如何？</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300990" y="2227580"/>
            <a:ext cx="11590020" cy="36087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45.</a:t>
            </a:r>
            <a:r>
              <a:rPr lang="zh-CN" sz="4400" b="0" dirty="0">
                <a:effectLst/>
                <a:latin typeface="微软雅黑" panose="020B0503020204020204" charset="-122"/>
                <a:ea typeface="微软雅黑" panose="020B0503020204020204" charset="-122"/>
                <a:cs typeface="微软雅黑" panose="020B0503020204020204" charset="-122"/>
                <a:sym typeface="+mn-ea"/>
              </a:rPr>
              <a:t>针对变更的影响，在项目计划中，建议的变更如何影响任务的执行顺序、依赖性、工作量或进度？</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graphicFrame>
        <p:nvGraphicFramePr>
          <p:cNvPr id="3" name="表格 2"/>
          <p:cNvGraphicFramePr/>
          <p:nvPr/>
        </p:nvGraphicFramePr>
        <p:xfrm>
          <a:off x="3209290" y="2951480"/>
          <a:ext cx="6362065" cy="2516505"/>
        </p:xfrm>
        <a:graphic>
          <a:graphicData uri="http://schemas.openxmlformats.org/drawingml/2006/table">
            <a:tbl>
              <a:tblPr firstRow="1" bandRow="1">
                <a:tableStyleId>{5940675A-B579-460E-94D1-54222C63F5DA}</a:tableStyleId>
              </a:tblPr>
              <a:tblGrid>
                <a:gridCol w="1966595">
                  <a:extLst>
                    <a:ext uri="{9D8B030D-6E8A-4147-A177-3AD203B41FA5}">
                      <a16:colId xmlns:a16="http://schemas.microsoft.com/office/drawing/2014/main" val="20000"/>
                    </a:ext>
                  </a:extLst>
                </a:gridCol>
                <a:gridCol w="4395470">
                  <a:extLst>
                    <a:ext uri="{9D8B030D-6E8A-4147-A177-3AD203B41FA5}">
                      <a16:colId xmlns:a16="http://schemas.microsoft.com/office/drawing/2014/main" val="20001"/>
                    </a:ext>
                  </a:extLst>
                </a:gridCol>
              </a:tblGrid>
              <a:tr h="2516505">
                <a:tc>
                  <a:txBody>
                    <a:bodyPr/>
                    <a:lstStyle/>
                    <a:p>
                      <a:pPr indent="0">
                        <a:buNone/>
                      </a:pPr>
                      <a:r>
                        <a:rPr lang="en-US" sz="1800" b="0">
                          <a:latin typeface="微软雅黑" panose="020B0503020204020204" charset="-122"/>
                          <a:ea typeface="微软雅黑" panose="020B0503020204020204" charset="-122"/>
                          <a:cs typeface="宋体" panose="02010600030101010101" pitchFamily="2" charset="-122"/>
                        </a:rPr>
                        <a:t>进度影响</a:t>
                      </a:r>
                      <a:endParaRPr lang="en-US" altLang="en-US" sz="18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微软雅黑" panose="020B0503020204020204" charset="-122"/>
                          <a:ea typeface="微软雅黑" panose="020B0503020204020204" charset="-122"/>
                          <a:cs typeface="微软雅黑" panose="020B0503020204020204" charset="-122"/>
                        </a:rPr>
                        <a:t>变更导致项目额外工期：</a:t>
                      </a:r>
                    </a:p>
                    <a:p>
                      <a:pPr indent="0">
                        <a:buNone/>
                      </a:pPr>
                      <a:r>
                        <a:rPr lang="en-US" sz="1800" b="0">
                          <a:latin typeface="微软雅黑" panose="020B0503020204020204" charset="-122"/>
                          <a:ea typeface="微软雅黑" panose="020B0503020204020204" charset="-122"/>
                          <a:cs typeface="微软雅黑" panose="020B0503020204020204" charset="-122"/>
                        </a:rPr>
                        <a:t>  用例描述：0.714h-郑巧雁</a:t>
                      </a:r>
                    </a:p>
                    <a:p>
                      <a:pPr indent="0">
                        <a:buNone/>
                      </a:pPr>
                      <a:r>
                        <a:rPr lang="en-US" sz="1800" b="0">
                          <a:latin typeface="微软雅黑" panose="020B0503020204020204" charset="-122"/>
                          <a:ea typeface="微软雅黑" panose="020B0503020204020204" charset="-122"/>
                          <a:cs typeface="微软雅黑" panose="020B0503020204020204" charset="-122"/>
                        </a:rPr>
                        <a:t>  相应界面：1h-陈妍蓝</a:t>
                      </a:r>
                    </a:p>
                    <a:p>
                      <a:pPr indent="0">
                        <a:buNone/>
                      </a:pPr>
                      <a:r>
                        <a:rPr lang="en-US" sz="1800" b="0">
                          <a:latin typeface="微软雅黑" panose="020B0503020204020204" charset="-122"/>
                          <a:ea typeface="微软雅黑" panose="020B0503020204020204" charset="-122"/>
                          <a:cs typeface="微软雅黑" panose="020B0503020204020204" charset="-122"/>
                        </a:rPr>
                        <a:t>  用户手册：0.43h-张琪</a:t>
                      </a:r>
                    </a:p>
                    <a:p>
                      <a:pPr indent="0">
                        <a:buNone/>
                      </a:pPr>
                      <a:r>
                        <a:rPr lang="en-US" sz="1800" b="0">
                          <a:latin typeface="微软雅黑" panose="020B0503020204020204" charset="-122"/>
                          <a:ea typeface="微软雅黑" panose="020B0503020204020204" charset="-122"/>
                          <a:cs typeface="微软雅黑" panose="020B0503020204020204" charset="-122"/>
                        </a:rPr>
                        <a:t>  数据字典：0.25h-张琪</a:t>
                      </a:r>
                    </a:p>
                    <a:p>
                      <a:pPr indent="0">
                        <a:buNone/>
                      </a:pPr>
                      <a:r>
                        <a:rPr lang="en-US" sz="1800" b="0">
                          <a:latin typeface="微软雅黑" panose="020B0503020204020204" charset="-122"/>
                          <a:ea typeface="微软雅黑" panose="020B0503020204020204" charset="-122"/>
                          <a:cs typeface="微软雅黑" panose="020B0503020204020204" charset="-122"/>
                        </a:rPr>
                        <a:t>  SRS：2h-郑巧雁</a:t>
                      </a:r>
                    </a:p>
                    <a:p>
                      <a:pPr indent="0">
                        <a:buNone/>
                      </a:pPr>
                      <a:r>
                        <a:rPr lang="en-US" sz="1800" b="0">
                          <a:latin typeface="微软雅黑" panose="020B0503020204020204" charset="-122"/>
                          <a:ea typeface="微软雅黑" panose="020B0503020204020204" charset="-122"/>
                          <a:cs typeface="微软雅黑" panose="020B0503020204020204" charset="-122"/>
                        </a:rPr>
                        <a:t>  测试用例：1.072h-宋翼虎</a:t>
                      </a:r>
                    </a:p>
                    <a:p>
                      <a:pPr indent="0">
                        <a:buNone/>
                      </a:pPr>
                      <a:r>
                        <a:rPr lang="en-US" sz="1800" b="0">
                          <a:latin typeface="微软雅黑" panose="020B0503020204020204" charset="-122"/>
                          <a:ea typeface="微软雅黑" panose="020B0503020204020204" charset="-122"/>
                          <a:cs typeface="微软雅黑" panose="020B0503020204020204" charset="-122"/>
                        </a:rPr>
                        <a:t>总工时5.5工时，相应的概要设计延后2天</a:t>
                      </a:r>
                      <a:endParaRPr lang="en-US" altLang="en-US" sz="18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46.</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界面原型是否达到了高保真的效果？交互使用是否便捷、有效？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a:solidFill>
                  <a:schemeClr val="tx1"/>
                </a:solidFill>
              </a:rPr>
              <a:t>网页端的可能达到了，APP端的判断可能还不行。</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2.</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总体上，是否完成了大作业要求的全部的里程碑任务？是否按时提交？</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15" name="图片 14" descr="2019-01-15 130809"/>
          <p:cNvPicPr>
            <a:picLocks noChangeAspect="1"/>
          </p:cNvPicPr>
          <p:nvPr/>
        </p:nvPicPr>
        <p:blipFill>
          <a:blip r:embed="rId2"/>
          <a:stretch>
            <a:fillRect/>
          </a:stretch>
        </p:blipFill>
        <p:spPr>
          <a:xfrm>
            <a:off x="556895" y="1477645"/>
            <a:ext cx="9055100" cy="3708400"/>
          </a:xfrm>
          <a:prstGeom prst="rect">
            <a:avLst/>
          </a:prstGeom>
        </p:spPr>
      </p:pic>
      <p:pic>
        <p:nvPicPr>
          <p:cNvPr id="16" name="图片 15" descr="2019-01-15 130815"/>
          <p:cNvPicPr>
            <a:picLocks noChangeAspect="1"/>
          </p:cNvPicPr>
          <p:nvPr/>
        </p:nvPicPr>
        <p:blipFill>
          <a:blip r:embed="rId3"/>
          <a:stretch>
            <a:fillRect/>
          </a:stretch>
        </p:blipFill>
        <p:spPr>
          <a:xfrm>
            <a:off x="556895" y="1477645"/>
            <a:ext cx="10045700" cy="3937000"/>
          </a:xfrm>
          <a:prstGeom prst="rect">
            <a:avLst/>
          </a:prstGeom>
        </p:spPr>
      </p:pic>
      <p:pic>
        <p:nvPicPr>
          <p:cNvPr id="17" name="图片 16" descr="2019-01-15 130818"/>
          <p:cNvPicPr>
            <a:picLocks noChangeAspect="1"/>
          </p:cNvPicPr>
          <p:nvPr/>
        </p:nvPicPr>
        <p:blipFill>
          <a:blip r:embed="rId4"/>
          <a:stretch>
            <a:fillRect/>
          </a:stretch>
        </p:blipFill>
        <p:spPr>
          <a:xfrm>
            <a:off x="556895" y="1463675"/>
            <a:ext cx="9353550" cy="3930650"/>
          </a:xfrm>
          <a:prstGeom prst="rect">
            <a:avLst/>
          </a:prstGeom>
        </p:spPr>
      </p:pic>
      <p:pic>
        <p:nvPicPr>
          <p:cNvPr id="18" name="图片 17" descr="2019-01-15 130820"/>
          <p:cNvPicPr>
            <a:picLocks noChangeAspect="1"/>
          </p:cNvPicPr>
          <p:nvPr/>
        </p:nvPicPr>
        <p:blipFill>
          <a:blip r:embed="rId5"/>
          <a:stretch>
            <a:fillRect/>
          </a:stretch>
        </p:blipFill>
        <p:spPr>
          <a:xfrm>
            <a:off x="563245" y="1477645"/>
            <a:ext cx="10039350" cy="3625850"/>
          </a:xfrm>
          <a:prstGeom prst="rect">
            <a:avLst/>
          </a:prstGeom>
        </p:spPr>
      </p:pic>
      <p:pic>
        <p:nvPicPr>
          <p:cNvPr id="19" name="图片 18" descr="2019-01-15 130823"/>
          <p:cNvPicPr>
            <a:picLocks noChangeAspect="1"/>
          </p:cNvPicPr>
          <p:nvPr/>
        </p:nvPicPr>
        <p:blipFill>
          <a:blip r:embed="rId6"/>
          <a:stretch>
            <a:fillRect/>
          </a:stretch>
        </p:blipFill>
        <p:spPr>
          <a:xfrm>
            <a:off x="563245" y="1463675"/>
            <a:ext cx="9785350" cy="3924300"/>
          </a:xfrm>
          <a:prstGeom prst="rect">
            <a:avLst/>
          </a:prstGeom>
        </p:spPr>
      </p:pic>
      <p:pic>
        <p:nvPicPr>
          <p:cNvPr id="20" name="图片 19" descr="2019-01-15 130826"/>
          <p:cNvPicPr>
            <a:picLocks noChangeAspect="1"/>
          </p:cNvPicPr>
          <p:nvPr/>
        </p:nvPicPr>
        <p:blipFill>
          <a:blip r:embed="rId7"/>
          <a:stretch>
            <a:fillRect/>
          </a:stretch>
        </p:blipFill>
        <p:spPr>
          <a:xfrm>
            <a:off x="537845" y="1463675"/>
            <a:ext cx="9810750" cy="3676650"/>
          </a:xfrm>
          <a:prstGeom prst="rect">
            <a:avLst/>
          </a:prstGeom>
        </p:spPr>
      </p:pic>
      <p:pic>
        <p:nvPicPr>
          <p:cNvPr id="21" name="图片 20" descr="2019-01-15 130828"/>
          <p:cNvPicPr>
            <a:picLocks noChangeAspect="1"/>
          </p:cNvPicPr>
          <p:nvPr/>
        </p:nvPicPr>
        <p:blipFill>
          <a:blip r:embed="rId8"/>
          <a:stretch>
            <a:fillRect/>
          </a:stretch>
        </p:blipFill>
        <p:spPr>
          <a:xfrm>
            <a:off x="563245" y="1463675"/>
            <a:ext cx="9461500" cy="4057650"/>
          </a:xfrm>
          <a:prstGeom prst="rect">
            <a:avLst/>
          </a:prstGeom>
        </p:spPr>
      </p:pic>
      <p:pic>
        <p:nvPicPr>
          <p:cNvPr id="22" name="图片 21" descr="2019-01-15 130831"/>
          <p:cNvPicPr>
            <a:picLocks noChangeAspect="1"/>
          </p:cNvPicPr>
          <p:nvPr/>
        </p:nvPicPr>
        <p:blipFill>
          <a:blip r:embed="rId9"/>
          <a:stretch>
            <a:fillRect/>
          </a:stretch>
        </p:blipFill>
        <p:spPr>
          <a:xfrm>
            <a:off x="563245" y="1477645"/>
            <a:ext cx="9493250" cy="3702050"/>
          </a:xfrm>
          <a:prstGeom prst="rect">
            <a:avLst/>
          </a:prstGeom>
        </p:spPr>
      </p:pic>
      <p:pic>
        <p:nvPicPr>
          <p:cNvPr id="3" name="内容占位符 2"/>
          <p:cNvPicPr>
            <a:picLocks noGrp="1" noChangeAspect="1"/>
          </p:cNvPicPr>
          <p:nvPr>
            <p:ph idx="1"/>
          </p:nvPr>
        </p:nvPicPr>
        <p:blipFill>
          <a:blip r:embed="rId10"/>
          <a:stretch>
            <a:fillRect/>
          </a:stretch>
        </p:blipFill>
        <p:spPr>
          <a:xfrm>
            <a:off x="3821430" y="2047240"/>
            <a:ext cx="4168140"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xit" presetSubtype="10" fill="hold" nodeType="withEffect">
                                  <p:stCondLst>
                                    <p:cond delay="0"/>
                                  </p:stCondLst>
                                  <p:childTnLst>
                                    <p:animEffect transition="out" filter="blinds(horizontal)">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xit" presetSubtype="10" fill="hold" nodeType="withEffect">
                                  <p:stCondLst>
                                    <p:cond delay="0"/>
                                  </p:stCondLst>
                                  <p:childTnLst>
                                    <p:animEffect transition="out" filter="blinds(horizontal)">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xit" presetSubtype="10" fill="hold" nodeType="withEffect">
                                  <p:stCondLst>
                                    <p:cond delay="0"/>
                                  </p:stCondLst>
                                  <p:childTnLst>
                                    <p:animEffect transition="out" filter="blinds(horizontal)">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xit" presetSubtype="10" fill="hold" nodeType="withEffect">
                                  <p:stCondLst>
                                    <p:cond delay="0"/>
                                  </p:stCondLst>
                                  <p:childTnLst>
                                    <p:animEffect transition="out" filter="blinds(horizontal)">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500"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par>
                                <p:cTn id="48" presetID="3" presetClass="exit" presetSubtype="10" fill="hold" nodeType="withEffect">
                                  <p:stCondLst>
                                    <p:cond delay="0"/>
                                  </p:stCondLst>
                                  <p:childTnLst>
                                    <p:animEffect transition="out" filter="blinds(horizontal)">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par>
                                <p:cTn id="56" presetID="3" presetClass="exit" presetSubtype="10" fill="hold" nodeType="withEffect">
                                  <p:stCondLst>
                                    <p:cond delay="0"/>
                                  </p:stCondLst>
                                  <p:childTnLst>
                                    <p:animEffect transition="out" filter="blinds(horizontal)">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par>
                                <p:cTn id="64" presetID="3" presetClass="exit" presetSubtype="10" fill="hold" nodeType="withEffect">
                                  <p:stCondLst>
                                    <p:cond delay="0"/>
                                  </p:stCondLst>
                                  <p:childTnLst>
                                    <p:animEffect transition="out" filter="blinds(horizontal)">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47.</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是否考虑了移动端的访问？界面是否合适移动终端？使用是否便捷、有效？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662" name="图片 662" descr="~I_10@YL)UG}XYG4[4US3~J"/>
          <p:cNvPicPr>
            <a:picLocks noGrp="1" noChangeAspect="1"/>
          </p:cNvPicPr>
          <p:nvPr>
            <p:ph idx="1"/>
          </p:nvPr>
        </p:nvPicPr>
        <p:blipFill>
          <a:blip r:embed="rId2"/>
          <a:stretch>
            <a:fillRect/>
          </a:stretch>
        </p:blipFill>
        <p:spPr>
          <a:xfrm>
            <a:off x="826770" y="1584325"/>
            <a:ext cx="2567940" cy="4942840"/>
          </a:xfrm>
          <a:prstGeom prst="rect">
            <a:avLst/>
          </a:prstGeom>
        </p:spPr>
      </p:pic>
      <p:pic>
        <p:nvPicPr>
          <p:cNvPr id="663" name="图片 663" descr="R{`9}ITF1%HVGI}~M`36MGB"/>
          <p:cNvPicPr>
            <a:picLocks noChangeAspect="1"/>
          </p:cNvPicPr>
          <p:nvPr/>
        </p:nvPicPr>
        <p:blipFill>
          <a:blip r:embed="rId3"/>
          <a:stretch>
            <a:fillRect/>
          </a:stretch>
        </p:blipFill>
        <p:spPr>
          <a:xfrm>
            <a:off x="4081780" y="1589405"/>
            <a:ext cx="2762885" cy="4938395"/>
          </a:xfrm>
          <a:prstGeom prst="rect">
            <a:avLst/>
          </a:prstGeom>
        </p:spPr>
      </p:pic>
      <p:pic>
        <p:nvPicPr>
          <p:cNvPr id="664" name="图片 664" descr="OLROZCT)62X@{@TI3DY`J@2"/>
          <p:cNvPicPr>
            <a:picLocks noChangeAspect="1"/>
          </p:cNvPicPr>
          <p:nvPr/>
        </p:nvPicPr>
        <p:blipFill>
          <a:blip r:embed="rId4"/>
          <a:stretch>
            <a:fillRect/>
          </a:stretch>
        </p:blipFill>
        <p:spPr>
          <a:xfrm>
            <a:off x="7531735" y="1626870"/>
            <a:ext cx="2707005" cy="490093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48.项目阶段性工作中，后续设计，开发，部署，测试等阶段的计划性安排是否完成？</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267335" y="2331085"/>
            <a:ext cx="11657330" cy="30149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49.</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是否还完成了课程作业要求的工作阶段之外的工作？比如：设计、实现等</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内容占位符 2"/>
          <p:cNvPicPr>
            <a:picLocks noGrp="1" noChangeAspect="1"/>
          </p:cNvPicPr>
          <p:nvPr>
            <p:ph idx="1"/>
          </p:nvPr>
        </p:nvPicPr>
        <p:blipFill>
          <a:blip r:embed="rId2"/>
          <a:stretch>
            <a:fillRect/>
          </a:stretch>
        </p:blipFill>
        <p:spPr>
          <a:xfrm>
            <a:off x="2763520" y="2036445"/>
            <a:ext cx="5517515" cy="33299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50.</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项目过程中，是否进行了Team Building？目的是什么？方式是什么？是否有效？</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dirty="0">
                <a:solidFill>
                  <a:schemeClr val="tx1"/>
                </a:solidFill>
                <a:sym typeface="+mn-ea"/>
              </a:rPr>
              <a:t>北秀全家</a:t>
            </a:r>
            <a:endParaRPr lang="zh-CN" altLang="en-US" dirty="0">
              <a:solidFill>
                <a:schemeClr val="tx1"/>
              </a:solidFill>
            </a:endParaRPr>
          </a:p>
          <a:p>
            <a:endParaRPr lang="zh-CN" altLang="en-US"/>
          </a:p>
        </p:txBody>
      </p:sp>
      <p:pic>
        <p:nvPicPr>
          <p:cNvPr id="3" name="图片 2" descr="2019-01-15 130849"/>
          <p:cNvPicPr>
            <a:picLocks noChangeAspect="1"/>
          </p:cNvPicPr>
          <p:nvPr/>
        </p:nvPicPr>
        <p:blipFill>
          <a:blip r:embed="rId2"/>
          <a:stretch>
            <a:fillRect/>
          </a:stretch>
        </p:blipFill>
        <p:spPr>
          <a:xfrm>
            <a:off x="76835" y="532130"/>
            <a:ext cx="4553585" cy="6063615"/>
          </a:xfrm>
          <a:prstGeom prst="rect">
            <a:avLst/>
          </a:prstGeom>
        </p:spPr>
      </p:pic>
      <p:pic>
        <p:nvPicPr>
          <p:cNvPr id="6" name="图片 5" descr="2019-01-15 130901"/>
          <p:cNvPicPr>
            <a:picLocks noChangeAspect="1"/>
          </p:cNvPicPr>
          <p:nvPr/>
        </p:nvPicPr>
        <p:blipFill>
          <a:blip r:embed="rId3"/>
          <a:stretch>
            <a:fillRect/>
          </a:stretch>
        </p:blipFill>
        <p:spPr>
          <a:xfrm>
            <a:off x="4630420" y="532130"/>
            <a:ext cx="4547235" cy="6063615"/>
          </a:xfrm>
          <a:prstGeom prst="rect">
            <a:avLst/>
          </a:prstGeom>
        </p:spPr>
      </p:pic>
      <p:pic>
        <p:nvPicPr>
          <p:cNvPr id="7" name="图片 6" descr="2019-01-15 130906"/>
          <p:cNvPicPr>
            <a:picLocks noChangeAspect="1"/>
          </p:cNvPicPr>
          <p:nvPr/>
        </p:nvPicPr>
        <p:blipFill>
          <a:blip r:embed="rId4"/>
          <a:stretch>
            <a:fillRect/>
          </a:stretch>
        </p:blipFill>
        <p:spPr>
          <a:xfrm>
            <a:off x="9177655" y="659130"/>
            <a:ext cx="2969895" cy="5809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51.是否提交了项目总结报告？是否准备了总结PPT？格式和内容符合要求吗？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pic>
        <p:nvPicPr>
          <p:cNvPr id="3" name="图片 2" descr="搜狗截图20190115183047"/>
          <p:cNvPicPr>
            <a:picLocks noChangeAspect="1"/>
          </p:cNvPicPr>
          <p:nvPr/>
        </p:nvPicPr>
        <p:blipFill>
          <a:blip r:embed="rId2"/>
          <a:stretch>
            <a:fillRect/>
          </a:stretch>
        </p:blipFill>
        <p:spPr>
          <a:xfrm>
            <a:off x="2804160" y="1584325"/>
            <a:ext cx="5619750" cy="322580"/>
          </a:xfrm>
          <a:prstGeom prst="rect">
            <a:avLst/>
          </a:prstGeom>
        </p:spPr>
      </p:pic>
      <p:pic>
        <p:nvPicPr>
          <p:cNvPr id="6" name="图片 5" descr="搜狗截图20190115183006"/>
          <p:cNvPicPr>
            <a:picLocks noChangeAspect="1"/>
          </p:cNvPicPr>
          <p:nvPr/>
        </p:nvPicPr>
        <p:blipFill>
          <a:blip r:embed="rId3"/>
          <a:stretch>
            <a:fillRect/>
          </a:stretch>
        </p:blipFill>
        <p:spPr>
          <a:xfrm>
            <a:off x="2929890" y="2086610"/>
            <a:ext cx="5494020" cy="43738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52.</a:t>
            </a:r>
            <a:r>
              <a:rPr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项目总结报告中是否总结了项目执行中的问题、经验和教训？分析了相关原因吗？</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r>
              <a:rPr lang="zh-CN" altLang="en-US" b="1">
                <a:solidFill>
                  <a:schemeClr val="tx1"/>
                </a:solidFill>
              </a:rPr>
              <a:t>经验和教训</a:t>
            </a:r>
            <a:endParaRPr lang="zh-CN" altLang="en-US">
              <a:solidFill>
                <a:schemeClr val="tx1"/>
              </a:solidFill>
            </a:endParaRPr>
          </a:p>
          <a:p>
            <a:r>
              <a:rPr lang="zh-CN" altLang="en-US">
                <a:solidFill>
                  <a:schemeClr val="tx1"/>
                </a:solidFill>
              </a:rPr>
              <a:t>经过这一个学期的学习，第一次开始进行一个项目，也在这个项目过程中学到了很多，也有很多的感触，首先很重要的一点是，不管做什么事情都要有相应的计划，在整个项目开发过程中，有很多意想不到的事情出现，这些都是影响项目进度的因素，这些也都有成为风险的可能，所以制定风险的子计划是很有必要的，风险虽然是无法避免的，但有了计划就可以把风险带来的危害降到最小。第二，在需求的获取上，仔细的听取用户的意见也是很重要，要是在一开始获取需求的地方就有错误的话，就会导致整个项目的失败。</a:t>
            </a:r>
          </a:p>
        </p:txBody>
      </p:sp>
      <p:graphicFrame>
        <p:nvGraphicFramePr>
          <p:cNvPr id="3" name="表格 2"/>
          <p:cNvGraphicFramePr/>
          <p:nvPr>
            <p:extLst>
              <p:ext uri="{D42A27DB-BD31-4B8C-83A1-F6EECF244321}">
                <p14:modId xmlns:p14="http://schemas.microsoft.com/office/powerpoint/2010/main" val="942994890"/>
              </p:ext>
            </p:extLst>
          </p:nvPr>
        </p:nvGraphicFramePr>
        <p:xfrm>
          <a:off x="3086101" y="1190625"/>
          <a:ext cx="6581773" cy="5181600"/>
        </p:xfrm>
        <a:graphic>
          <a:graphicData uri="http://schemas.openxmlformats.org/drawingml/2006/table">
            <a:tbl>
              <a:tblPr firstRow="1" bandRow="1">
                <a:tableStyleId>{5940675A-B579-460E-94D1-54222C63F5DA}</a:tableStyleId>
              </a:tblPr>
              <a:tblGrid>
                <a:gridCol w="1644407">
                  <a:extLst>
                    <a:ext uri="{9D8B030D-6E8A-4147-A177-3AD203B41FA5}">
                      <a16:colId xmlns:a16="http://schemas.microsoft.com/office/drawing/2014/main" val="20000"/>
                    </a:ext>
                  </a:extLst>
                </a:gridCol>
                <a:gridCol w="1648553">
                  <a:extLst>
                    <a:ext uri="{9D8B030D-6E8A-4147-A177-3AD203B41FA5}">
                      <a16:colId xmlns:a16="http://schemas.microsoft.com/office/drawing/2014/main" val="20001"/>
                    </a:ext>
                  </a:extLst>
                </a:gridCol>
                <a:gridCol w="1650628">
                  <a:extLst>
                    <a:ext uri="{9D8B030D-6E8A-4147-A177-3AD203B41FA5}">
                      <a16:colId xmlns:a16="http://schemas.microsoft.com/office/drawing/2014/main" val="20002"/>
                    </a:ext>
                  </a:extLst>
                </a:gridCol>
                <a:gridCol w="1638185">
                  <a:extLst>
                    <a:ext uri="{9D8B030D-6E8A-4147-A177-3AD203B41FA5}">
                      <a16:colId xmlns:a16="http://schemas.microsoft.com/office/drawing/2014/main" val="20003"/>
                    </a:ext>
                  </a:extLst>
                </a:gridCol>
              </a:tblGrid>
              <a:tr h="275021">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缺陷问题</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出错原因和分析</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处理对策</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负责人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35526">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在项目计划中所列出的项目不够详细</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刚刚开始学习该课程，对项目的认知较少，对后期的计划不够了解，因此，在甘特图中根据计划如何调整</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微软雅黑" panose="020B0503020204020204" charset="-122"/>
                          <a:ea typeface="微软雅黑" panose="020B0503020204020204" charset="-122"/>
                          <a:cs typeface="宋体" panose="02010600030101010101" pitchFamily="2" charset="-122"/>
                        </a:rPr>
                        <a:t>细化甘特图，将实际情况如实体现在甘特图上</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02820">
                <a:tc>
                  <a:txBody>
                    <a:bodyPr/>
                    <a:lstStyle/>
                    <a:p>
                      <a:pPr indent="0">
                        <a:buNone/>
                      </a:pPr>
                      <a:r>
                        <a:rPr lang="en-US" sz="1200" b="0" dirty="0" err="1">
                          <a:latin typeface="微软雅黑" panose="020B0503020204020204" charset="-122"/>
                          <a:ea typeface="微软雅黑" panose="020B0503020204020204" charset="-122"/>
                          <a:cs typeface="微软雅黑" panose="020B0503020204020204" charset="-122"/>
                        </a:rPr>
                        <a:t>网站与APP的界面风格没有</a:t>
                      </a:r>
                      <a:r>
                        <a:rPr lang="zh-CN" altLang="en-US" sz="1200" b="0" dirty="0">
                          <a:latin typeface="微软雅黑" panose="020B0503020204020204" charset="-122"/>
                          <a:ea typeface="微软雅黑" panose="020B0503020204020204" charset="-122"/>
                          <a:cs typeface="微软雅黑" panose="020B0503020204020204" charset="-122"/>
                        </a:rPr>
                        <a:t>统一</a:t>
                      </a:r>
                      <a:endParaRPr lang="en-US" altLang="en-US" sz="1200" b="0" dirty="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网站的界面原型是由我来负责，APP的界面原型是有陈遵义来负责，我们2人在制作过程中没有进行很好的交流导致该问题的发生</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由于网站的界面原型已经与各个用户代表确认过了，所以修改APP的界面风格</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陈遵义</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8233">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对需求管理工具的使用</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第一次使用需求管理工具，对该工具比较生疏，没有认真的去深入学习</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研究需求管理工具的使用方法，将需求导入到工具中，导出相应的文档</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微软雅黑" panose="020B0503020204020204" charset="-122"/>
                          <a:ea typeface="微软雅黑" panose="020B0503020204020204" charset="-122"/>
                          <a:cs typeface="宋体" panose="02010600030101010101" pitchFamily="2" charset="-122"/>
                        </a:rPr>
                        <a:t>陈妍蓝</a:t>
                      </a:r>
                      <a:endParaRPr lang="en-US" altLang="en-US" sz="1200" b="0" dirty="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xit" presetSubtype="10" fill="hold" nodeType="withEffect">
                                  <p:stCondLst>
                                    <p:cond delay="0"/>
                                  </p:stCondLst>
                                  <p:childTnLst>
                                    <p:animEffect transition="out" filter="blinds(horizontal)">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项目总结报告中是否给出了每个项目成员的合适评价？是否进行了成员的绩效排序和打分？</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graphicFrame>
        <p:nvGraphicFramePr>
          <p:cNvPr id="3" name="表格 2"/>
          <p:cNvGraphicFramePr/>
          <p:nvPr/>
        </p:nvGraphicFramePr>
        <p:xfrm>
          <a:off x="3162300" y="1318260"/>
          <a:ext cx="6181725" cy="5366385"/>
        </p:xfrm>
        <a:graphic>
          <a:graphicData uri="http://schemas.openxmlformats.org/drawingml/2006/table">
            <a:tbl>
              <a:tblPr firstRow="1" bandRow="1">
                <a:tableStyleId>{5940675A-B579-460E-94D1-54222C63F5DA}</a:tableStyleId>
              </a:tblPr>
              <a:tblGrid>
                <a:gridCol w="1151255">
                  <a:extLst>
                    <a:ext uri="{9D8B030D-6E8A-4147-A177-3AD203B41FA5}">
                      <a16:colId xmlns:a16="http://schemas.microsoft.com/office/drawing/2014/main" val="20000"/>
                    </a:ext>
                  </a:extLst>
                </a:gridCol>
                <a:gridCol w="3975100">
                  <a:extLst>
                    <a:ext uri="{9D8B030D-6E8A-4147-A177-3AD203B41FA5}">
                      <a16:colId xmlns:a16="http://schemas.microsoft.com/office/drawing/2014/main" val="20001"/>
                    </a:ext>
                  </a:extLst>
                </a:gridCol>
                <a:gridCol w="553085">
                  <a:extLst>
                    <a:ext uri="{9D8B030D-6E8A-4147-A177-3AD203B41FA5}">
                      <a16:colId xmlns:a16="http://schemas.microsoft.com/office/drawing/2014/main" val="20002"/>
                    </a:ext>
                  </a:extLst>
                </a:gridCol>
                <a:gridCol w="502285">
                  <a:extLst>
                    <a:ext uri="{9D8B030D-6E8A-4147-A177-3AD203B41FA5}">
                      <a16:colId xmlns:a16="http://schemas.microsoft.com/office/drawing/2014/main" val="20003"/>
                    </a:ext>
                  </a:extLst>
                </a:gridCol>
              </a:tblGrid>
              <a:tr h="28130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项目组人员</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评价</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得分</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排序</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8303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陈妍蓝</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整个项目过程中，做事认真负责，能够按时完成任务，在整个项目中自己负责的部分较多，任务的难度也最高，主要是网页界面原型的制作和需求管理工具的使用，配置管理，还有甘特图的绘制，比较能够尽心尽力的完成，但有几点严重的问题就是，对组员的认识不够深入，没有在整个项目中每天监督成员的工作状态，自己的能力也有点不足，在检查时也不能发现任务的缺陷和不足。</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9</a:t>
                      </a:r>
                      <a:r>
                        <a:rPr lang="en-US" sz="1200" b="0">
                          <a:latin typeface="微软雅黑" panose="020B0503020204020204" charset="-122"/>
                          <a:ea typeface="微软雅黑" panose="020B0503020204020204" charset="-122"/>
                          <a:cs typeface="Calibri" panose="020F0502020204030204" pitchFamily="34" charset="0"/>
                        </a:rPr>
                        <a:t>5</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1</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822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陈遵义</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在整个项目过程中，做事较为负责，能够按时完成任务，但对于提前布置下的任务不能根据进度的推动完成，总要堆到最后几天，但也能够自己加班加点按时完成，工作态度较为积极，任务也较多，难度较高，主要是图的绘制和APP界面原型的制作，文档的部分参与度较少。</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9</a:t>
                      </a:r>
                      <a:r>
                        <a:rPr lang="en-US" sz="1200" b="0">
                          <a:latin typeface="微软雅黑" panose="020B0503020204020204" charset="-122"/>
                          <a:ea typeface="微软雅黑" panose="020B0503020204020204" charset="-122"/>
                          <a:cs typeface="Calibri" panose="020F0502020204030204" pitchFamily="34" charset="0"/>
                        </a:rPr>
                        <a:t>2</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2</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152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郑巧雁</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在整个项目过程中，做事认真负责，能够按时完成任务，工作态度积极，主要负责文档的编制，对文档的编制认真上心，对于临时指派的任务能够在最快的时间内完成，缺点是技术上能力的欠缺。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9</a:t>
                      </a:r>
                      <a:r>
                        <a:rPr lang="en-US" sz="1200" b="0">
                          <a:latin typeface="微软雅黑" panose="020B0503020204020204" charset="-122"/>
                          <a:ea typeface="微软雅黑" panose="020B0503020204020204" charset="-122"/>
                          <a:cs typeface="Calibri" panose="020F0502020204030204" pitchFamily="34" charset="0"/>
                        </a:rPr>
                        <a:t>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3</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83665">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宋翼虎</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微软雅黑" panose="020B0503020204020204" charset="-122"/>
                        </a:rPr>
                        <a:t>在整个项目过程中，做事负责，分配的任务能够按时完成，工作态度不够积极，不能参与小组的讨论，但对于制定的任务还是能够完成的，该阶段主要负责PPT的制作，部分图的绘制，以及文档的辅助编写，缺点是工作态度不够积极，有时候无法联系上人，工作质量无法很好的保障，曾经有过小组扣分的经历，但也不都是他的错，本人没有很好的审核也是错误之一</a:t>
                      </a:r>
                      <a:endParaRPr lang="en-US" altLang="en-US" sz="1200" b="0">
                        <a:latin typeface="微软雅黑" panose="020B0503020204020204" charset="-122"/>
                        <a:ea typeface="微软雅黑" panose="020B0503020204020204" charset="-122"/>
                        <a:cs typeface="微软雅黑" panose="020B050302020402020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8</a:t>
                      </a:r>
                      <a:r>
                        <a:rPr lang="en-US" sz="1200" b="0">
                          <a:latin typeface="微软雅黑" panose="020B0503020204020204" charset="-122"/>
                          <a:ea typeface="微软雅黑" panose="020B0503020204020204" charset="-122"/>
                          <a:cs typeface="Calibri" panose="020F0502020204030204" pitchFamily="34" charset="0"/>
                        </a:rPr>
                        <a:t>5</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4</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640">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张琪</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在整个项目过程中，做事负责，分配的任务能够按时完成，主要负责平时会议的记录，还有文档的辅助编写，缺点是技术上能力的欠缺。</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8</a:t>
                      </a:r>
                      <a:r>
                        <a:rPr lang="en-US" sz="1200" b="0">
                          <a:latin typeface="微软雅黑" panose="020B0503020204020204" charset="-122"/>
                          <a:ea typeface="微软雅黑" panose="020B0503020204020204" charset="-122"/>
                          <a:cs typeface="Calibri" panose="020F0502020204030204" pitchFamily="34" charset="0"/>
                        </a:rPr>
                        <a:t>0</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微软雅黑" panose="020B0503020204020204" charset="-122"/>
                          <a:ea typeface="微软雅黑" panose="020B0503020204020204" charset="-122"/>
                          <a:cs typeface="宋体" panose="02010600030101010101" pitchFamily="2" charset="-122"/>
                        </a:rPr>
                        <a:t>5</a:t>
                      </a:r>
                      <a:endParaRPr lang="en-US" altLang="en-US" sz="1200" b="0">
                        <a:latin typeface="微软雅黑" panose="020B0503020204020204" charset="-122"/>
                        <a:ea typeface="微软雅黑" panose="020B050302020402020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54.现在通知你们小组，在接下来的三个月中完成教师提出的移动课堂助理的需求，怎么做？</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p:txBody>
          <a:bodyP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Line 15"/>
          <p:cNvSpPr>
            <a:spLocks noChangeShapeType="1"/>
          </p:cNvSpPr>
          <p:nvPr>
            <p:custDataLst>
              <p:tags r:id="rId1"/>
            </p:custDataLst>
          </p:nvPr>
        </p:nvSpPr>
        <p:spPr bwMode="auto">
          <a:xfrm flipV="1">
            <a:off x="3459637" y="0"/>
            <a:ext cx="7651028" cy="6860440"/>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9" name="PA_Line 16"/>
          <p:cNvSpPr>
            <a:spLocks noChangeShapeType="1"/>
          </p:cNvSpPr>
          <p:nvPr>
            <p:custDataLst>
              <p:tags r:id="rId2"/>
            </p:custDataLst>
          </p:nvPr>
        </p:nvSpPr>
        <p:spPr bwMode="auto">
          <a:xfrm>
            <a:off x="8045145" y="-179684"/>
            <a:ext cx="4011737" cy="704012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0" name="PA_Line 17"/>
          <p:cNvSpPr>
            <a:spLocks noChangeShapeType="1"/>
          </p:cNvSpPr>
          <p:nvPr>
            <p:custDataLst>
              <p:tags r:id="rId3"/>
            </p:custDataLst>
          </p:nvPr>
        </p:nvSpPr>
        <p:spPr bwMode="auto">
          <a:xfrm>
            <a:off x="1517715" y="-37707"/>
            <a:ext cx="10674284" cy="4949588"/>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1" name="PA_Line 18"/>
          <p:cNvSpPr>
            <a:spLocks noChangeShapeType="1"/>
          </p:cNvSpPr>
          <p:nvPr>
            <p:custDataLst>
              <p:tags r:id="rId4"/>
            </p:custDataLst>
          </p:nvPr>
        </p:nvSpPr>
        <p:spPr bwMode="auto">
          <a:xfrm flipV="1">
            <a:off x="9747262" y="-179684"/>
            <a:ext cx="1891058" cy="7033554"/>
          </a:xfrm>
          <a:prstGeom prst="line">
            <a:avLst/>
          </a:prstGeom>
          <a:noFill/>
          <a:ln w="7938" cap="flat">
            <a:solidFill>
              <a:srgbClr val="002B4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endParaRPr>
          </a:p>
        </p:txBody>
      </p:sp>
      <p:sp>
        <p:nvSpPr>
          <p:cNvPr id="12" name="PA_椭圆 19"/>
          <p:cNvSpPr>
            <a:spLocks noChangeArrowheads="1"/>
          </p:cNvSpPr>
          <p:nvPr>
            <p:custDataLst>
              <p:tags r:id="rId5"/>
            </p:custDataLst>
          </p:nvPr>
        </p:nvSpPr>
        <p:spPr bwMode="auto">
          <a:xfrm>
            <a:off x="9105344" y="171067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PA_椭圆 20"/>
          <p:cNvSpPr>
            <a:spLocks noChangeArrowheads="1"/>
          </p:cNvSpPr>
          <p:nvPr>
            <p:custDataLst>
              <p:tags r:id="rId6"/>
            </p:custDataLst>
          </p:nvPr>
        </p:nvSpPr>
        <p:spPr bwMode="auto">
          <a:xfrm>
            <a:off x="10435706" y="4050757"/>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PA_任意多边形 5"/>
          <p:cNvSpPr/>
          <p:nvPr>
            <p:custDataLst>
              <p:tags r:id="rId7"/>
            </p:custDataLst>
          </p:nvPr>
        </p:nvSpPr>
        <p:spPr bwMode="auto">
          <a:xfrm>
            <a:off x="9257122" y="0"/>
            <a:ext cx="2926691" cy="491188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rgbClr val="00183C"/>
              </a:solidFill>
            </a:endParaRPr>
          </a:p>
        </p:txBody>
      </p:sp>
      <p:sp>
        <p:nvSpPr>
          <p:cNvPr id="15" name="PA_椭圆 19"/>
          <p:cNvSpPr>
            <a:spLocks noChangeArrowheads="1"/>
          </p:cNvSpPr>
          <p:nvPr>
            <p:custDataLst>
              <p:tags r:id="rId8"/>
            </p:custDataLst>
          </p:nvPr>
        </p:nvSpPr>
        <p:spPr bwMode="auto">
          <a:xfrm>
            <a:off x="7847630" y="2860740"/>
            <a:ext cx="100222" cy="100222"/>
          </a:xfrm>
          <a:prstGeom prst="ellipse">
            <a:avLst/>
          </a:prstGeom>
          <a:solidFill>
            <a:srgbClr val="002B4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TextBox 76"/>
          <p:cNvSpPr txBox="1"/>
          <p:nvPr/>
        </p:nvSpPr>
        <p:spPr>
          <a:xfrm>
            <a:off x="1012190" y="2675890"/>
            <a:ext cx="4613275" cy="1322070"/>
          </a:xfrm>
          <a:prstGeom prst="rect">
            <a:avLst/>
          </a:prstGeom>
          <a:noFill/>
        </p:spPr>
        <p:txBody>
          <a:bodyPr wrap="square" rtlCol="0">
            <a:spAutoFit/>
          </a:bodyPr>
          <a:lstStyle/>
          <a:p>
            <a:r>
              <a:rPr lang="zh-CN" altLang="en-US" sz="8000" dirty="0">
                <a:solidFill>
                  <a:srgbClr val="002B41"/>
                </a:solidFill>
                <a:latin typeface="微软雅黑" panose="020B0503020204020204" charset="-122"/>
                <a:ea typeface="微软雅黑" panose="020B0503020204020204" charset="-122"/>
              </a:rPr>
              <a:t>感谢观看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3.</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是否提交了项目章程？内容是否完整？</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descr="搜狗截图20190115122753"/>
          <p:cNvPicPr>
            <a:picLocks noChangeAspect="1"/>
          </p:cNvPicPr>
          <p:nvPr/>
        </p:nvPicPr>
        <p:blipFill>
          <a:blip r:embed="rId2"/>
          <a:stretch>
            <a:fillRect/>
          </a:stretch>
        </p:blipFill>
        <p:spPr>
          <a:xfrm>
            <a:off x="347345" y="2284730"/>
            <a:ext cx="5864225" cy="4309745"/>
          </a:xfrm>
          <a:prstGeom prst="rect">
            <a:avLst/>
          </a:prstGeom>
        </p:spPr>
      </p:pic>
      <p:pic>
        <p:nvPicPr>
          <p:cNvPr id="7" name="图片 6" descr="搜狗截图20190115122810"/>
          <p:cNvPicPr>
            <a:picLocks noChangeAspect="1"/>
          </p:cNvPicPr>
          <p:nvPr/>
        </p:nvPicPr>
        <p:blipFill>
          <a:blip r:embed="rId3"/>
          <a:stretch>
            <a:fillRect/>
          </a:stretch>
        </p:blipFill>
        <p:spPr>
          <a:xfrm>
            <a:off x="6353810" y="100965"/>
            <a:ext cx="5742940" cy="6656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4.</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是否提交了需求项目计划？是否采用了模版？是否合适？</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5" name="内容占位符 4"/>
          <p:cNvSpPr>
            <a:spLocks noGrp="1"/>
          </p:cNvSpPr>
          <p:nvPr>
            <p:ph idx="1"/>
          </p:nvPr>
        </p:nvSpPr>
        <p:spPr>
          <a:xfrm>
            <a:off x="647700" y="1693545"/>
            <a:ext cx="10515600" cy="5101590"/>
          </a:xfrm>
        </p:spPr>
        <p:txBody>
          <a:bodyPr>
            <a:normAutofit/>
          </a:bodyPr>
          <a:lstStyle/>
          <a:p>
            <a:r>
              <a:rPr lang="zh-CN" altLang="en-US">
                <a:solidFill>
                  <a:schemeClr val="tx1"/>
                </a:solidFill>
              </a:rPr>
              <a:t>模板：ISO9001、</a:t>
            </a:r>
            <a:r>
              <a:rPr lang="zh-CN">
                <a:solidFill>
                  <a:schemeClr val="tx1"/>
                </a:solidFill>
                <a:latin typeface="微软雅黑" panose="020B0503020204020204" charset="-122"/>
                <a:ea typeface="微软雅黑" panose="020B0503020204020204" charset="-122"/>
                <a:cs typeface="微软雅黑" panose="020B0503020204020204" charset="-122"/>
                <a:sym typeface="+mn-ea"/>
              </a:rPr>
              <a:t>中华人民共和国国家标准</a:t>
            </a:r>
            <a:r>
              <a:rPr lang="en-US">
                <a:solidFill>
                  <a:schemeClr val="tx1"/>
                </a:solidFill>
                <a:latin typeface="微软雅黑" panose="020B0503020204020204" charset="-122"/>
                <a:ea typeface="微软雅黑" panose="020B0503020204020204" charset="-122"/>
                <a:cs typeface="微软雅黑" panose="020B0503020204020204" charset="-122"/>
                <a:sym typeface="+mn-ea"/>
              </a:rPr>
              <a:t>GB/T 8567-2006</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a:solidFill>
                <a:schemeClr val="tx1"/>
              </a:solidFill>
            </a:endParaRPr>
          </a:p>
          <a:p>
            <a:endParaRPr lang="zh-CN" altLang="en-US">
              <a:solidFill>
                <a:schemeClr val="tx1"/>
              </a:solidFill>
            </a:endParaRPr>
          </a:p>
          <a:p>
            <a:endParaRPr lang="zh-CN" altLang="en-US">
              <a:solidFill>
                <a:schemeClr val="tx1"/>
              </a:solidFill>
            </a:endParaRPr>
          </a:p>
          <a:p>
            <a:r>
              <a:rPr lang="zh-CN" altLang="en-US">
                <a:solidFill>
                  <a:schemeClr val="tx1"/>
                </a:solidFill>
              </a:rPr>
              <a:t>详细见需求项目计划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5.</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是否经常召开项目会议，并有会议记录？ 记录内容是否合理、有效、及时？</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5" name="图片 4" descr="搜狗截图20190115141147"/>
          <p:cNvPicPr>
            <a:picLocks noChangeAspect="1"/>
          </p:cNvPicPr>
          <p:nvPr/>
        </p:nvPicPr>
        <p:blipFill>
          <a:blip r:embed="rId2"/>
          <a:stretch>
            <a:fillRect/>
          </a:stretch>
        </p:blipFill>
        <p:spPr>
          <a:xfrm>
            <a:off x="6889115" y="5613400"/>
            <a:ext cx="2362200" cy="205740"/>
          </a:xfrm>
          <a:prstGeom prst="rect">
            <a:avLst/>
          </a:prstGeom>
        </p:spPr>
      </p:pic>
      <p:pic>
        <p:nvPicPr>
          <p:cNvPr id="6" name="图片 5" descr="搜狗截图20190115141134"/>
          <p:cNvPicPr>
            <a:picLocks noChangeAspect="1"/>
          </p:cNvPicPr>
          <p:nvPr/>
        </p:nvPicPr>
        <p:blipFill>
          <a:blip r:embed="rId3"/>
          <a:stretch>
            <a:fillRect/>
          </a:stretch>
        </p:blipFill>
        <p:spPr>
          <a:xfrm>
            <a:off x="6889115" y="1498600"/>
            <a:ext cx="2385060" cy="4114800"/>
          </a:xfrm>
          <a:prstGeom prst="rect">
            <a:avLst/>
          </a:prstGeom>
        </p:spPr>
      </p:pic>
      <p:pic>
        <p:nvPicPr>
          <p:cNvPr id="8" name="图片 7" descr="搜狗截图20190115141124"/>
          <p:cNvPicPr>
            <a:picLocks noChangeAspect="1"/>
          </p:cNvPicPr>
          <p:nvPr/>
        </p:nvPicPr>
        <p:blipFill>
          <a:blip r:embed="rId4"/>
          <a:stretch>
            <a:fillRect/>
          </a:stretch>
        </p:blipFill>
        <p:spPr>
          <a:xfrm>
            <a:off x="2219325" y="5567680"/>
            <a:ext cx="2385060" cy="792480"/>
          </a:xfrm>
          <a:prstGeom prst="rect">
            <a:avLst/>
          </a:prstGeom>
        </p:spPr>
      </p:pic>
      <p:pic>
        <p:nvPicPr>
          <p:cNvPr id="9" name="图片 8" descr="搜狗截图20190115141114"/>
          <p:cNvPicPr>
            <a:picLocks noChangeAspect="1"/>
          </p:cNvPicPr>
          <p:nvPr/>
        </p:nvPicPr>
        <p:blipFill>
          <a:blip r:embed="rId5"/>
          <a:stretch>
            <a:fillRect/>
          </a:stretch>
        </p:blipFill>
        <p:spPr>
          <a:xfrm>
            <a:off x="2219325" y="1498600"/>
            <a:ext cx="2400300" cy="4069080"/>
          </a:xfrm>
          <a:prstGeom prst="rect">
            <a:avLst/>
          </a:prstGeom>
        </p:spPr>
      </p:pic>
      <p:pic>
        <p:nvPicPr>
          <p:cNvPr id="10" name="图片 9" descr="搜狗截图20190115141309"/>
          <p:cNvPicPr>
            <a:picLocks noChangeAspect="1"/>
          </p:cNvPicPr>
          <p:nvPr/>
        </p:nvPicPr>
        <p:blipFill>
          <a:blip r:embed="rId6"/>
          <a:stretch>
            <a:fillRect/>
          </a:stretch>
        </p:blipFill>
        <p:spPr>
          <a:xfrm>
            <a:off x="2531110" y="-13335"/>
            <a:ext cx="6286500" cy="6736080"/>
          </a:xfrm>
          <a:prstGeom prst="rect">
            <a:avLst/>
          </a:prstGeom>
        </p:spPr>
      </p:pic>
      <p:pic>
        <p:nvPicPr>
          <p:cNvPr id="11" name="图片 10" descr="搜狗截图20190115141327"/>
          <p:cNvPicPr>
            <a:picLocks noChangeAspect="1"/>
          </p:cNvPicPr>
          <p:nvPr/>
        </p:nvPicPr>
        <p:blipFill>
          <a:blip r:embed="rId7"/>
          <a:stretch>
            <a:fillRect/>
          </a:stretch>
        </p:blipFill>
        <p:spPr>
          <a:xfrm>
            <a:off x="2531110" y="38100"/>
            <a:ext cx="6301740" cy="6781800"/>
          </a:xfrm>
          <a:prstGeom prst="rect">
            <a:avLst/>
          </a:prstGeom>
        </p:spPr>
      </p:pic>
      <p:pic>
        <p:nvPicPr>
          <p:cNvPr id="12" name="图片 11" descr="搜狗截图20190115141350"/>
          <p:cNvPicPr>
            <a:picLocks noChangeAspect="1"/>
          </p:cNvPicPr>
          <p:nvPr/>
        </p:nvPicPr>
        <p:blipFill>
          <a:blip r:embed="rId8"/>
          <a:stretch>
            <a:fillRect/>
          </a:stretch>
        </p:blipFill>
        <p:spPr>
          <a:xfrm>
            <a:off x="2531110" y="-34290"/>
            <a:ext cx="6286500" cy="6926580"/>
          </a:xfrm>
          <a:prstGeom prst="rect">
            <a:avLst/>
          </a:prstGeom>
        </p:spPr>
      </p:pic>
      <p:pic>
        <p:nvPicPr>
          <p:cNvPr id="13" name="图片 12" descr="搜狗截图20190115141410"/>
          <p:cNvPicPr>
            <a:picLocks noChangeAspect="1"/>
          </p:cNvPicPr>
          <p:nvPr/>
        </p:nvPicPr>
        <p:blipFill>
          <a:blip r:embed="rId9"/>
          <a:stretch>
            <a:fillRect/>
          </a:stretch>
        </p:blipFill>
        <p:spPr>
          <a:xfrm>
            <a:off x="2542540" y="-13335"/>
            <a:ext cx="6278880" cy="6736080"/>
          </a:xfrm>
          <a:prstGeom prst="rect">
            <a:avLst/>
          </a:prstGeom>
        </p:spPr>
      </p:pic>
      <p:pic>
        <p:nvPicPr>
          <p:cNvPr id="14" name="图片 13" descr="搜狗截图20190115141428"/>
          <p:cNvPicPr>
            <a:picLocks noChangeAspect="1"/>
          </p:cNvPicPr>
          <p:nvPr/>
        </p:nvPicPr>
        <p:blipFill>
          <a:blip r:embed="rId10"/>
          <a:stretch>
            <a:fillRect/>
          </a:stretch>
        </p:blipFill>
        <p:spPr>
          <a:xfrm>
            <a:off x="2531110" y="38100"/>
            <a:ext cx="6324600" cy="5059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6.</a:t>
            </a:r>
            <a:r>
              <a:rPr lang="zh-CN" altLang="en-US" sz="4400" b="0" dirty="0">
                <a:solidFill>
                  <a:schemeClr val="tx1"/>
                </a:solidFill>
                <a:effectLst/>
                <a:latin typeface="微软雅黑" panose="020B0503020204020204" charset="-122"/>
                <a:ea typeface="微软雅黑" panose="020B0503020204020204" charset="-122"/>
                <a:cs typeface="微软雅黑" panose="020B0503020204020204" charset="-122"/>
                <a:sym typeface="+mn-ea"/>
              </a:rPr>
              <a:t>是否在各个里程碑都有内部的评审记录？是否有针对评审后的修改和完善？</a:t>
            </a:r>
          </a:p>
        </p:txBody>
      </p:sp>
      <p:sp>
        <p:nvSpPr>
          <p:cNvPr id="4" name="Freeform 5"/>
          <p:cNvSpPr/>
          <p:nvPr/>
        </p:nvSpPr>
        <p:spPr bwMode="auto">
          <a:xfrm flipH="1">
            <a:off x="0" y="-13281"/>
            <a:ext cx="409433" cy="832147"/>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solidFill>
            <a:srgbClr val="002B41"/>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pic>
        <p:nvPicPr>
          <p:cNvPr id="3" name="图片 2" descr="搜狗截图20190115143129"/>
          <p:cNvPicPr>
            <a:picLocks noChangeAspect="1"/>
          </p:cNvPicPr>
          <p:nvPr/>
        </p:nvPicPr>
        <p:blipFill>
          <a:blip r:embed="rId2"/>
          <a:stretch>
            <a:fillRect/>
          </a:stretch>
        </p:blipFill>
        <p:spPr>
          <a:xfrm>
            <a:off x="9094470" y="3890645"/>
            <a:ext cx="2068830" cy="1565910"/>
          </a:xfrm>
          <a:prstGeom prst="rect">
            <a:avLst/>
          </a:prstGeom>
        </p:spPr>
      </p:pic>
      <p:pic>
        <p:nvPicPr>
          <p:cNvPr id="5" name="图片 4" descr="搜狗截图20190115143111"/>
          <p:cNvPicPr>
            <a:picLocks noChangeAspect="1"/>
          </p:cNvPicPr>
          <p:nvPr/>
        </p:nvPicPr>
        <p:blipFill>
          <a:blip r:embed="rId3"/>
          <a:stretch>
            <a:fillRect/>
          </a:stretch>
        </p:blipFill>
        <p:spPr>
          <a:xfrm>
            <a:off x="8301990" y="1482725"/>
            <a:ext cx="2647315" cy="1849120"/>
          </a:xfrm>
          <a:prstGeom prst="rect">
            <a:avLst/>
          </a:prstGeom>
        </p:spPr>
      </p:pic>
      <p:pic>
        <p:nvPicPr>
          <p:cNvPr id="7" name="图片 6" descr="搜狗截图20190115125810"/>
          <p:cNvPicPr>
            <a:picLocks noChangeAspect="1"/>
          </p:cNvPicPr>
          <p:nvPr/>
        </p:nvPicPr>
        <p:blipFill>
          <a:blip r:embed="rId4"/>
          <a:stretch>
            <a:fillRect/>
          </a:stretch>
        </p:blipFill>
        <p:spPr>
          <a:xfrm>
            <a:off x="409575" y="381000"/>
            <a:ext cx="6347460" cy="6096000"/>
          </a:xfrm>
          <a:prstGeom prst="rect">
            <a:avLst/>
          </a:prstGeom>
        </p:spPr>
      </p:pic>
      <p:pic>
        <p:nvPicPr>
          <p:cNvPr id="8" name="图片 7" descr="搜狗截图20190115130301"/>
          <p:cNvPicPr>
            <a:picLocks noChangeAspect="1"/>
          </p:cNvPicPr>
          <p:nvPr/>
        </p:nvPicPr>
        <p:blipFill>
          <a:blip r:embed="rId5"/>
          <a:stretch>
            <a:fillRect/>
          </a:stretch>
        </p:blipFill>
        <p:spPr>
          <a:xfrm>
            <a:off x="409575" y="381000"/>
            <a:ext cx="6370320" cy="6187440"/>
          </a:xfrm>
          <a:prstGeom prst="rect">
            <a:avLst/>
          </a:prstGeom>
        </p:spPr>
      </p:pic>
      <p:pic>
        <p:nvPicPr>
          <p:cNvPr id="10" name="图片 9" descr="搜狗截图20190115132136"/>
          <p:cNvPicPr>
            <a:picLocks noChangeAspect="1"/>
          </p:cNvPicPr>
          <p:nvPr/>
        </p:nvPicPr>
        <p:blipFill>
          <a:blip r:embed="rId6"/>
          <a:stretch>
            <a:fillRect/>
          </a:stretch>
        </p:blipFill>
        <p:spPr>
          <a:xfrm>
            <a:off x="401955" y="381000"/>
            <a:ext cx="6355080" cy="618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3056</Words>
  <Application>Microsoft Office PowerPoint</Application>
  <PresentationFormat>宽屏</PresentationFormat>
  <Paragraphs>525</Paragraphs>
  <Slides>58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6" baseType="lpstr">
      <vt:lpstr>等线</vt:lpstr>
      <vt:lpstr>宋体</vt:lpstr>
      <vt:lpstr>微软雅黑</vt:lpstr>
      <vt:lpstr>Arial</vt:lpstr>
      <vt:lpstr>Calibri</vt:lpstr>
      <vt:lpstr>Impact</vt:lpstr>
      <vt:lpstr>Office 主题​​</vt:lpstr>
      <vt:lpstr>Microsoft Visio 绘图</vt:lpstr>
      <vt:lpstr>PowerPoint 演示文稿</vt:lpstr>
      <vt:lpstr>目录</vt:lpstr>
      <vt:lpstr>1.是否在每个里程碑阶段都准备了相关的演示材料？格式是否符合要求？整体效果如何？</vt:lpstr>
      <vt:lpstr>PowerPoint 演示文稿</vt:lpstr>
      <vt:lpstr>2.总体上，是否完成了大作业要求的全部的里程碑任务？是否按时提交？</vt:lpstr>
      <vt:lpstr>3.是否提交了项目章程？内容是否完整？</vt:lpstr>
      <vt:lpstr>4.是否提交了需求项目计划？是否采用了模版？是否合适？</vt:lpstr>
      <vt:lpstr>5.是否经常召开项目会议，并有会议记录？ 记录内容是否合理、有效、及时？</vt:lpstr>
      <vt:lpstr>6.是否在各个里程碑都有内部的评审记录？是否有针对评审后的修改和完善？</vt:lpstr>
      <vt:lpstr>7.是否采用了配置管理工具进行文档的版本管理？效果如何？</vt:lpstr>
      <vt:lpstr>8.是否及时根据项目的进展情况，进行相关文档的更新？并能追溯相关历史信息？</vt:lpstr>
      <vt:lpstr>9.需求项目计划的WBS结构是否合理？是否涵盖项目的5个阶段、需求工程的2个阶段？</vt:lpstr>
      <vt:lpstr>PowerPoint 演示文稿</vt:lpstr>
      <vt:lpstr>10.需求计划中是否明确的给每个组员分配了任务？分配是否合理？</vt:lpstr>
      <vt:lpstr>11.是否采用了Project工具绘制了GANTT图？是否准确？在相应的网络图中，是否明确了里程碑？</vt:lpstr>
      <vt:lpstr>12.需求计划中是否包含了项目计划的必要子计划？比如：风险、人力资源、预算等等</vt:lpstr>
      <vt:lpstr>13.最终的计划中是否存在与实际情况的偏差？是否有资源分配不平均或人员过载的情况？为什么？</vt:lpstr>
      <vt:lpstr>14.是否提交了Vision &amp; Scope文档？是否采用了Context Diagram？内容是否完整？ </vt:lpstr>
      <vt:lpstr>15.是否识别了用户群？找到了相关的用户代表？明确了相关职责？</vt:lpstr>
      <vt:lpstr>16.是否对用户群和用户代表进行了分类？</vt:lpstr>
      <vt:lpstr>17.是否对每个用户代表都进行了需求获取和确认？ </vt:lpstr>
      <vt:lpstr>18.是否制定了相关原型来辅助获取过程？原型制作是否采用了工具？效果如何？</vt:lpstr>
      <vt:lpstr>19.是否将每个用户的需求描述为用例文档？是否采用模版？模版是否合适？</vt:lpstr>
      <vt:lpstr>20.用例文档是否包含了用例图、用例场景说明、界面原型、DM？采用了那些工具？是否合适、有效？</vt:lpstr>
      <vt:lpstr>21.是否记录了每个用户的非功能性需求？描述是否正确？</vt:lpstr>
      <vt:lpstr>22.是否对每个用户的需求进行了优先级打分和排序？具体的量化方法是什么？合适、有效吗？</vt:lpstr>
      <vt:lpstr>23.是否讨论、分析、论证了每个需求的可行性？是否存在不可行的需求？有记录吗？</vt:lpstr>
      <vt:lpstr>24.是否召开了JAD会议？有没有会议记录？内容是否完整、有效？</vt:lpstr>
      <vt:lpstr>25.是否清晰地定义了需求，可以移交给另一小组设计、实现而依然理解正确？</vt:lpstr>
      <vt:lpstr>26.提交的SRS在内容上是否完整？是否考虑了功能和非功能的需求？是否达到要求的下限？</vt:lpstr>
      <vt:lpstr>27.SRS中是否对全部用户的需求进行了优先级排序？ </vt:lpstr>
      <vt:lpstr>28.需求优先级排序是否考虑了用户群的分类？是否存在需求冲突？怎样解决可能的需求冲突？</vt:lpstr>
      <vt:lpstr>29.SRS中是否包含了数据字典？定义的方法是否正确？内容是否完整、准确？</vt:lpstr>
      <vt:lpstr>30.是否在数据字典的基础上定义了ER图？准确吗？</vt:lpstr>
      <vt:lpstr>31.SRS中是否对定义了系统的实现环境？运行环境？</vt:lpstr>
      <vt:lpstr>32.SRS中是否对各类用户的需求表明了来源？各部分之间是否建立了链接关系或索引关系？</vt:lpstr>
      <vt:lpstr>33.针对需求的复杂关节，是否使用了UML工具进行了进一步的需求分析说明？具体是什么？</vt:lpstr>
      <vt:lpstr>34.对描述需求所使用的UML图例是否与需求对象合适、匹配？描述是否准确？</vt:lpstr>
      <vt:lpstr>35.是否可以独立地测试和验证每个需求？是否提交了Test Case？是否采用模版？</vt:lpstr>
      <vt:lpstr>36.Test Case的设计采用的是什么方法？数量多少？够吗？有效吗？</vt:lpstr>
      <vt:lpstr>37.为便于SRS的理解和评审，是否提交了初步的User Manual？描述是否正确、有效？</vt:lpstr>
      <vt:lpstr>38.是否对SRS进行了正式的内部评审？是否有评审记录？</vt:lpstr>
      <vt:lpstr>40.针对SRS Baseline，是否进行了正式的发布？是否定义了基准版本号？是否提交配置系统？</vt:lpstr>
      <vt:lpstr>41.针对需求的管理，是否采用了需求管理工具？是否把全部需求录入工具？是否建立了跟踪链接矩阵？</vt:lpstr>
      <vt:lpstr>42.针对项目的需求变化，是否建议了CCB组织和人选？为什么？</vt:lpstr>
      <vt:lpstr>43.针对用户的需求变化，是否提交了需求变更申请报告？内容是否完整？</vt:lpstr>
      <vt:lpstr>44.是否采用了需求管理工具对用户的需求变化进行了需求变更影响分析？效果如何？</vt:lpstr>
      <vt:lpstr>45.针对变更的影响，在项目计划中，建议的变更如何影响任务的执行顺序、依赖性、工作量或进度？</vt:lpstr>
      <vt:lpstr>46.界面原型是否达到了高保真的效果？交互使用是否便捷、有效？</vt:lpstr>
      <vt:lpstr>47.是否考虑了移动端的访问？界面是否合适移动终端？使用是否便捷、有效？</vt:lpstr>
      <vt:lpstr>48.项目阶段性工作中，后续设计，开发，部署，测试等阶段的计划性安排是否完成？</vt:lpstr>
      <vt:lpstr>49.是否还完成了课程作业要求的工作阶段之外的工作？比如：设计、实现等</vt:lpstr>
      <vt:lpstr>50.项目过程中，是否进行了Team Building？目的是什么？方式是什么？是否有效？</vt:lpstr>
      <vt:lpstr>51.是否提交了项目总结报告？是否准备了总结PPT？格式和内容符合要求吗？</vt:lpstr>
      <vt:lpstr>52.项目总结报告中是否总结了项目执行中的问题、经验和教训？分析了相关原因吗？</vt:lpstr>
      <vt:lpstr>53.项目总结报告中是否给出了每个项目成员的合适评价？是否进行了成员的绩效排序和打分？</vt:lpstr>
      <vt:lpstr>54.现在通知你们小组，在接下来的三个月中完成教师提出的移动课堂助理的需求，怎么做？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妍蓝 陈</cp:lastModifiedBy>
  <cp:revision>424</cp:revision>
  <dcterms:created xsi:type="dcterms:W3CDTF">2017-08-03T09:01:00Z</dcterms:created>
  <dcterms:modified xsi:type="dcterms:W3CDTF">2019-01-15T14:39:51Z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